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1"/>
  </p:notes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Lst>
  <p:sldSz cx="9144000" cy="5143500" type="screen16x9"/>
  <p:notesSz cx="6858000" cy="9144000"/>
  <p:embeddedFontLst>
    <p:embeddedFont>
      <p:font typeface="Lato" panose="020B0604020202020204" charset="0"/>
      <p:regular r:id="rId32"/>
      <p:bold r:id="rId33"/>
      <p:italic r:id="rId34"/>
      <p:boldItalic r:id="rId35"/>
    </p:embeddedFont>
    <p:embeddedFont>
      <p:font typeface="Montserrat" panose="020B0604020202020204" charset="0"/>
      <p:regular r:id="rId36"/>
      <p:bold r:id="rId37"/>
      <p:italic r:id="rId38"/>
      <p:boldItalic r:id="rId39"/>
    </p:embeddedFont>
    <p:embeddedFont>
      <p:font typeface="Roboto" panose="020B0604020202020204" charset="0"/>
      <p:regular r:id="rId40"/>
      <p:bold r:id="rId41"/>
      <p:italic r:id="rId42"/>
      <p:boldItalic r:id="rId43"/>
    </p:embeddedFont>
    <p:embeddedFont>
      <p:font typeface="Georgia" panose="02040502050405020303" pitchFamily="18"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8" roundtripDataSignature="AMtx7mg3ps34VIvzkTXiHat1e8GWqbeGa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58"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customschemas.google.com/relationships/presentationmetadata" Target="meta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65709485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 name="Google Shape;22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569440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3" name="Google Shape;29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1857634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0" name="Google Shape;30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111084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Google Shape;30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2475454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7" name="Google Shape;317;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329737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 name="Google Shape;32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177323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1" name="Google Shape;331;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677221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8" name="Google Shape;338;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0427165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003897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 name="Google Shape;351;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1133390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8" name="Google Shape;358;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580027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 name="Google Shape;23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2140777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5" name="Google Shape;365;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9459635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4" name="Google Shape;374;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4346868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a053647a8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2a053647a8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82405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a053647a8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2a053647a8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65164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a053647a84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a053647a84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5478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a053647a84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2a053647a84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2085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a053647a8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2a053647a8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41799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a053647a84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a053647a84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10474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2" name="Google Shape;422;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308393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7" name="Google Shape;427;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53965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7" name="Google Shape;23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676307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6" name="Google Shape;24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60034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9" name="Google Shape;25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407146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 name="Google Shape;26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921948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362846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 name="Google Shape;280;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431369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7" name="Google Shape;28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0929302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6"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6" descr="offset_comp_342327_edtied.jpg"/>
          <p:cNvPicPr preferRelativeResize="0"/>
          <p:nvPr/>
        </p:nvPicPr>
        <p:blipFill rotWithShape="1">
          <a:blip r:embed="rId3">
            <a:alphaModFix amt="31000"/>
          </a:blip>
          <a:srcRect l="14009" t="35833" r="43289" b="11296"/>
          <a:stretch/>
        </p:blipFill>
        <p:spPr>
          <a:xfrm rot="10800000">
            <a:off x="6976800" y="-25"/>
            <a:ext cx="2167200" cy="2012700"/>
          </a:xfrm>
          <a:prstGeom prst="rtTriangle">
            <a:avLst/>
          </a:prstGeom>
          <a:noFill/>
          <a:ln>
            <a:noFill/>
          </a:ln>
        </p:spPr>
      </p:pic>
      <p:sp>
        <p:nvSpPr>
          <p:cNvPr id="12" name="Google Shape;12;p26"/>
          <p:cNvSpPr txBox="1">
            <a:spLocks noGrp="1"/>
          </p:cNvSpPr>
          <p:nvPr>
            <p:ph type="ctrTitle"/>
          </p:nvPr>
        </p:nvSpPr>
        <p:spPr>
          <a:xfrm>
            <a:off x="3537150" y="1578400"/>
            <a:ext cx="5017500" cy="1578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sp>
        <p:nvSpPr>
          <p:cNvPr id="13" name="Google Shape;13;p26"/>
          <p:cNvSpPr txBox="1">
            <a:spLocks noGrp="1"/>
          </p:cNvSpPr>
          <p:nvPr>
            <p:ph type="subTitle" idx="1"/>
          </p:nvPr>
        </p:nvSpPr>
        <p:spPr>
          <a:xfrm>
            <a:off x="5083950" y="3924925"/>
            <a:ext cx="3470700" cy="506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a:endParaRPr/>
          </a:p>
        </p:txBody>
      </p:sp>
      <p:sp>
        <p:nvSpPr>
          <p:cNvPr id="14" name="Google Shape;14;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6"/>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6"/>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7"/>
        <p:cNvGrpSpPr/>
        <p:nvPr/>
      </p:nvGrpSpPr>
      <p:grpSpPr>
        <a:xfrm>
          <a:off x="0" y="0"/>
          <a:ext cx="0" cy="0"/>
          <a:chOff x="0" y="0"/>
          <a:chExt cx="0" cy="0"/>
        </a:xfrm>
      </p:grpSpPr>
      <p:sp>
        <p:nvSpPr>
          <p:cNvPr id="148" name="Google Shape;148;p3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36">
            <a:hlinkClick r:id="rId2" action="ppaction://hlinksldjump"/>
          </p:cNvPr>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36">
            <a:hlinkClick r:id="rId2" action="ppaction://hlinksldjump"/>
          </p:cNvPr>
          <p:cNvSpPr/>
          <p:nvPr/>
        </p:nvSpPr>
        <p:spPr>
          <a:xfrm>
            <a:off x="212050" y="284225"/>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36">
            <a:hlinkClick r:id="rId2" action="ppaction://hlinksldjump"/>
          </p:cNvPr>
          <p:cNvSpPr/>
          <p:nvPr/>
        </p:nvSpPr>
        <p:spPr>
          <a:xfrm>
            <a:off x="212050" y="346699"/>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2" name="Google Shape;152;p36"/>
          <p:cNvGrpSpPr/>
          <p:nvPr/>
        </p:nvGrpSpPr>
        <p:grpSpPr>
          <a:xfrm>
            <a:off x="0" y="381001"/>
            <a:ext cx="1037850" cy="1016288"/>
            <a:chOff x="0" y="381001"/>
            <a:chExt cx="1037850" cy="1016288"/>
          </a:xfrm>
        </p:grpSpPr>
        <p:sp>
          <p:nvSpPr>
            <p:cNvPr id="153" name="Google Shape;153;p3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3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5" name="Google Shape;155;p36"/>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56" name="Google Shape;156;p36"/>
          <p:cNvSpPr txBox="1">
            <a:spLocks noGrp="1"/>
          </p:cNvSpPr>
          <p:nvPr>
            <p:ph type="body" idx="1"/>
          </p:nvPr>
        </p:nvSpPr>
        <p:spPr>
          <a:xfrm>
            <a:off x="1297500" y="1567550"/>
            <a:ext cx="3403200" cy="29112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157" name="Google Shape;157;p36"/>
          <p:cNvSpPr txBox="1">
            <a:spLocks noGrp="1"/>
          </p:cNvSpPr>
          <p:nvPr>
            <p:ph type="body" idx="2"/>
          </p:nvPr>
        </p:nvSpPr>
        <p:spPr>
          <a:xfrm>
            <a:off x="4933221" y="1567550"/>
            <a:ext cx="3403200" cy="29112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158" name="Google Shape;158;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59"/>
        <p:cNvGrpSpPr/>
        <p:nvPr/>
      </p:nvGrpSpPr>
      <p:grpSpPr>
        <a:xfrm>
          <a:off x="0" y="0"/>
          <a:ext cx="0" cy="0"/>
          <a:chOff x="0" y="0"/>
          <a:chExt cx="0" cy="0"/>
        </a:xfrm>
      </p:grpSpPr>
      <p:sp>
        <p:nvSpPr>
          <p:cNvPr id="160" name="Google Shape;160;p3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37">
            <a:hlinkClick r:id="rId2" action="ppaction://hlinksldjump"/>
          </p:cNvPr>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37">
            <a:hlinkClick r:id="rId2" action="ppaction://hlinksldjump"/>
          </p:cNvPr>
          <p:cNvSpPr/>
          <p:nvPr/>
        </p:nvSpPr>
        <p:spPr>
          <a:xfrm>
            <a:off x="212050" y="284225"/>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37">
            <a:hlinkClick r:id="rId2" action="ppaction://hlinksldjump"/>
          </p:cNvPr>
          <p:cNvSpPr/>
          <p:nvPr/>
        </p:nvSpPr>
        <p:spPr>
          <a:xfrm>
            <a:off x="212050" y="346699"/>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4" name="Google Shape;164;p37"/>
          <p:cNvGrpSpPr/>
          <p:nvPr/>
        </p:nvGrpSpPr>
        <p:grpSpPr>
          <a:xfrm>
            <a:off x="4406400" y="0"/>
            <a:ext cx="4737600" cy="5143500"/>
            <a:chOff x="4406400" y="0"/>
            <a:chExt cx="4737600" cy="5143500"/>
          </a:xfrm>
        </p:grpSpPr>
        <p:sp>
          <p:nvSpPr>
            <p:cNvPr id="165" name="Google Shape;165;p37"/>
            <p:cNvSpPr/>
            <p:nvPr/>
          </p:nvSpPr>
          <p:spPr>
            <a:xfrm rot="5400000">
              <a:off x="4407900" y="-1500"/>
              <a:ext cx="47346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37"/>
            <p:cNvSpPr/>
            <p:nvPr/>
          </p:nvSpPr>
          <p:spPr>
            <a:xfrm rot="5400000">
              <a:off x="4840825" y="6000"/>
              <a:ext cx="42987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37"/>
            <p:cNvSpPr/>
            <p:nvPr/>
          </p:nvSpPr>
          <p:spPr>
            <a:xfrm rot="-5400000">
              <a:off x="5618399" y="123664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37"/>
            <p:cNvSpPr/>
            <p:nvPr/>
          </p:nvSpPr>
          <p:spPr>
            <a:xfrm flipH="1">
              <a:off x="5849857" y="144407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37"/>
            <p:cNvSpPr/>
            <p:nvPr/>
          </p:nvSpPr>
          <p:spPr>
            <a:xfrm rot="-5400000">
              <a:off x="5987081" y="246974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37"/>
            <p:cNvSpPr/>
            <p:nvPr/>
          </p:nvSpPr>
          <p:spPr>
            <a:xfrm flipH="1">
              <a:off x="6222115" y="2677179"/>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37"/>
            <p:cNvSpPr/>
            <p:nvPr/>
          </p:nvSpPr>
          <p:spPr>
            <a:xfrm rot="-5400000">
              <a:off x="6675341" y="186224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37"/>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37"/>
            <p:cNvSpPr/>
            <p:nvPr/>
          </p:nvSpPr>
          <p:spPr>
            <a:xfrm rot="-5400000">
              <a:off x="6861141" y="247808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37"/>
            <p:cNvSpPr/>
            <p:nvPr/>
          </p:nvSpPr>
          <p:spPr>
            <a:xfrm flipH="1">
              <a:off x="7965266" y="269319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37"/>
            <p:cNvSpPr/>
            <p:nvPr/>
          </p:nvSpPr>
          <p:spPr>
            <a:xfrm flipH="1">
              <a:off x="8145082" y="330903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37"/>
            <p:cNvSpPr/>
            <p:nvPr/>
          </p:nvSpPr>
          <p:spPr>
            <a:xfrm rot="-5400000">
              <a:off x="7047599" y="309534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37"/>
            <p:cNvSpPr/>
            <p:nvPr/>
          </p:nvSpPr>
          <p:spPr>
            <a:xfrm flipH="1">
              <a:off x="7276649" y="330278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37"/>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37"/>
            <p:cNvSpPr/>
            <p:nvPr/>
          </p:nvSpPr>
          <p:spPr>
            <a:xfrm flipH="1">
              <a:off x="7462448" y="391862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37"/>
            <p:cNvSpPr/>
            <p:nvPr/>
          </p:nvSpPr>
          <p:spPr>
            <a:xfrm rot="-5400000">
              <a:off x="8102491" y="37188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37"/>
            <p:cNvSpPr/>
            <p:nvPr/>
          </p:nvSpPr>
          <p:spPr>
            <a:xfrm flipH="1">
              <a:off x="8334533" y="392629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37"/>
            <p:cNvSpPr/>
            <p:nvPr/>
          </p:nvSpPr>
          <p:spPr>
            <a:xfrm rot="-5400000">
              <a:off x="8288290" y="433470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3" name="Google Shape;183;p37"/>
          <p:cNvSpPr txBox="1">
            <a:spLocks noGrp="1"/>
          </p:cNvSpPr>
          <p:nvPr>
            <p:ph type="title"/>
          </p:nvPr>
        </p:nvSpPr>
        <p:spPr>
          <a:xfrm>
            <a:off x="823850" y="866775"/>
            <a:ext cx="4587000" cy="3521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4" name="Google Shape;184;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85"/>
        <p:cNvGrpSpPr/>
        <p:nvPr/>
      </p:nvGrpSpPr>
      <p:grpSpPr>
        <a:xfrm>
          <a:off x="0" y="0"/>
          <a:ext cx="0" cy="0"/>
          <a:chOff x="0" y="0"/>
          <a:chExt cx="0" cy="0"/>
        </a:xfrm>
      </p:grpSpPr>
      <p:grpSp>
        <p:nvGrpSpPr>
          <p:cNvPr id="186" name="Google Shape;186;p38"/>
          <p:cNvGrpSpPr/>
          <p:nvPr/>
        </p:nvGrpSpPr>
        <p:grpSpPr>
          <a:xfrm>
            <a:off x="0" y="4128572"/>
            <a:ext cx="698925" cy="684657"/>
            <a:chOff x="0" y="3785672"/>
            <a:chExt cx="698925" cy="684657"/>
          </a:xfrm>
        </p:grpSpPr>
        <p:sp>
          <p:nvSpPr>
            <p:cNvPr id="187" name="Google Shape;187;p38"/>
            <p:cNvSpPr/>
            <p:nvPr/>
          </p:nvSpPr>
          <p:spPr>
            <a:xfrm rot="-5400000">
              <a:off x="0" y="3785672"/>
              <a:ext cx="544800" cy="544800"/>
            </a:xfrm>
            <a:prstGeom prst="diagStripe">
              <a:avLst>
                <a:gd name="adj" fmla="val 50000"/>
              </a:avLst>
            </a:prstGeom>
            <a:solidFill>
              <a:schemeClr val="lt1">
                <a:alpha val="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38"/>
            <p:cNvSpPr/>
            <p:nvPr/>
          </p:nvSpPr>
          <p:spPr>
            <a:xfrm flipH="1">
              <a:off x="154125" y="3925529"/>
              <a:ext cx="544800" cy="544800"/>
            </a:xfrm>
            <a:prstGeom prst="diagStripe">
              <a:avLst>
                <a:gd name="adj" fmla="val 50000"/>
              </a:avLst>
            </a:prstGeom>
            <a:solidFill>
              <a:schemeClr val="lt1">
                <a:alpha val="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9" name="Google Shape;189;p38"/>
          <p:cNvSpPr txBox="1">
            <a:spLocks noGrp="1"/>
          </p:cNvSpPr>
          <p:nvPr>
            <p:ph type="body" idx="1"/>
          </p:nvPr>
        </p:nvSpPr>
        <p:spPr>
          <a:xfrm>
            <a:off x="812725" y="4305375"/>
            <a:ext cx="6936000" cy="5238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300"/>
              <a:buNone/>
              <a:defRPr/>
            </a:lvl1pPr>
          </a:lstStyle>
          <a:p>
            <a:endParaRPr/>
          </a:p>
        </p:txBody>
      </p:sp>
      <p:sp>
        <p:nvSpPr>
          <p:cNvPr id="190" name="Google Shape;190;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
        <p:nvSpPr>
          <p:cNvPr id="191" name="Google Shape;191;p3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38">
            <a:hlinkClick r:id="rId2" action="ppaction://hlinksldjump"/>
          </p:cNvPr>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38">
            <a:hlinkClick r:id="rId2" action="ppaction://hlinksldjump"/>
          </p:cNvPr>
          <p:cNvSpPr/>
          <p:nvPr/>
        </p:nvSpPr>
        <p:spPr>
          <a:xfrm>
            <a:off x="212050" y="284225"/>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38">
            <a:hlinkClick r:id="rId2" action="ppaction://hlinksldjump"/>
          </p:cNvPr>
          <p:cNvSpPr/>
          <p:nvPr/>
        </p:nvSpPr>
        <p:spPr>
          <a:xfrm>
            <a:off x="212050" y="346699"/>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95"/>
        <p:cNvGrpSpPr/>
        <p:nvPr/>
      </p:nvGrpSpPr>
      <p:grpSpPr>
        <a:xfrm>
          <a:off x="0" y="0"/>
          <a:ext cx="0" cy="0"/>
          <a:chOff x="0" y="0"/>
          <a:chExt cx="0" cy="0"/>
        </a:xfrm>
      </p:grpSpPr>
      <p:grpSp>
        <p:nvGrpSpPr>
          <p:cNvPr id="196" name="Google Shape;196;p39"/>
          <p:cNvGrpSpPr/>
          <p:nvPr/>
        </p:nvGrpSpPr>
        <p:grpSpPr>
          <a:xfrm>
            <a:off x="4406400" y="0"/>
            <a:ext cx="4737600" cy="5143065"/>
            <a:chOff x="4406400" y="0"/>
            <a:chExt cx="4737600" cy="5143065"/>
          </a:xfrm>
        </p:grpSpPr>
        <p:sp>
          <p:nvSpPr>
            <p:cNvPr id="197" name="Google Shape;197;p39"/>
            <p:cNvSpPr/>
            <p:nvPr/>
          </p:nvSpPr>
          <p:spPr>
            <a:xfrm rot="5400000">
              <a:off x="4408200" y="-1800"/>
              <a:ext cx="47340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39"/>
            <p:cNvSpPr/>
            <p:nvPr/>
          </p:nvSpPr>
          <p:spPr>
            <a:xfrm rot="5400000">
              <a:off x="4841125" y="5700"/>
              <a:ext cx="42981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39"/>
            <p:cNvSpPr/>
            <p:nvPr/>
          </p:nvSpPr>
          <p:spPr>
            <a:xfrm rot="-5400000">
              <a:off x="5618399" y="123646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39"/>
            <p:cNvSpPr/>
            <p:nvPr/>
          </p:nvSpPr>
          <p:spPr>
            <a:xfrm flipH="1">
              <a:off x="5849857" y="14439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39"/>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39"/>
            <p:cNvSpPr/>
            <p:nvPr/>
          </p:nvSpPr>
          <p:spPr>
            <a:xfrm flipH="1">
              <a:off x="6222115" y="267695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39"/>
            <p:cNvSpPr/>
            <p:nvPr/>
          </p:nvSpPr>
          <p:spPr>
            <a:xfrm rot="-5400000">
              <a:off x="6675341" y="186201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39"/>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39"/>
            <p:cNvSpPr/>
            <p:nvPr/>
          </p:nvSpPr>
          <p:spPr>
            <a:xfrm rot="-5400000">
              <a:off x="6861141" y="247781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39"/>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39"/>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39"/>
            <p:cNvSpPr/>
            <p:nvPr/>
          </p:nvSpPr>
          <p:spPr>
            <a:xfrm rot="-5400000">
              <a:off x="7047599" y="309501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39"/>
            <p:cNvSpPr/>
            <p:nvPr/>
          </p:nvSpPr>
          <p:spPr>
            <a:xfrm flipH="1">
              <a:off x="7276649" y="330250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39"/>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39"/>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39"/>
            <p:cNvSpPr/>
            <p:nvPr/>
          </p:nvSpPr>
          <p:spPr>
            <a:xfrm rot="-5400000">
              <a:off x="8102491" y="371847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39"/>
            <p:cNvSpPr/>
            <p:nvPr/>
          </p:nvSpPr>
          <p:spPr>
            <a:xfrm flipH="1">
              <a:off x="8334533" y="392596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39"/>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5" name="Google Shape;215;p39"/>
          <p:cNvSpPr txBox="1">
            <a:spLocks noGrp="1"/>
          </p:cNvSpPr>
          <p:nvPr>
            <p:ph type="title" hasCustomPrompt="1"/>
          </p:nvPr>
        </p:nvSpPr>
        <p:spPr>
          <a:xfrm>
            <a:off x="823850" y="1284675"/>
            <a:ext cx="4776000" cy="1300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r>
              <a:t>xx%</a:t>
            </a:r>
          </a:p>
        </p:txBody>
      </p:sp>
      <p:sp>
        <p:nvSpPr>
          <p:cNvPr id="216" name="Google Shape;216;p39"/>
          <p:cNvSpPr txBox="1">
            <a:spLocks noGrp="1"/>
          </p:cNvSpPr>
          <p:nvPr>
            <p:ph type="body" idx="1"/>
          </p:nvPr>
        </p:nvSpPr>
        <p:spPr>
          <a:xfrm>
            <a:off x="823850" y="2643124"/>
            <a:ext cx="4776000" cy="12189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217" name="Google Shape;217;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
        <p:nvSpPr>
          <p:cNvPr id="218" name="Google Shape;218;p3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39">
            <a:hlinkClick r:id="rId2" action="ppaction://hlinksldjump"/>
          </p:cNvPr>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39">
            <a:hlinkClick r:id="rId2" action="ppaction://hlinksldjump"/>
          </p:cNvPr>
          <p:cNvSpPr/>
          <p:nvPr/>
        </p:nvSpPr>
        <p:spPr>
          <a:xfrm>
            <a:off x="212050" y="284225"/>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39">
            <a:hlinkClick r:id="rId2" action="ppaction://hlinksldjump"/>
          </p:cNvPr>
          <p:cNvSpPr/>
          <p:nvPr/>
        </p:nvSpPr>
        <p:spPr>
          <a:xfrm>
            <a:off x="212050" y="346699"/>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2"/>
        <p:cNvGrpSpPr/>
        <p:nvPr/>
      </p:nvGrpSpPr>
      <p:grpSpPr>
        <a:xfrm>
          <a:off x="0" y="0"/>
          <a:ext cx="0" cy="0"/>
          <a:chOff x="0" y="0"/>
          <a:chExt cx="0" cy="0"/>
        </a:xfrm>
      </p:grpSpPr>
      <p:sp>
        <p:nvSpPr>
          <p:cNvPr id="223" name="Google Shape;223;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17"/>
        <p:cNvGrpSpPr/>
        <p:nvPr/>
      </p:nvGrpSpPr>
      <p:grpSpPr>
        <a:xfrm>
          <a:off x="0" y="0"/>
          <a:ext cx="0" cy="0"/>
          <a:chOff x="0" y="0"/>
          <a:chExt cx="0" cy="0"/>
        </a:xfrm>
      </p:grpSpPr>
      <p:grpSp>
        <p:nvGrpSpPr>
          <p:cNvPr id="18" name="Google Shape;18;p27"/>
          <p:cNvGrpSpPr/>
          <p:nvPr/>
        </p:nvGrpSpPr>
        <p:grpSpPr>
          <a:xfrm>
            <a:off x="4406400" y="0"/>
            <a:ext cx="4737600" cy="5143065"/>
            <a:chOff x="4406400" y="0"/>
            <a:chExt cx="4737600" cy="5143065"/>
          </a:xfrm>
        </p:grpSpPr>
        <p:sp>
          <p:nvSpPr>
            <p:cNvPr id="19" name="Google Shape;19;p27"/>
            <p:cNvSpPr/>
            <p:nvPr/>
          </p:nvSpPr>
          <p:spPr>
            <a:xfrm rot="5400000">
              <a:off x="4408200" y="-1800"/>
              <a:ext cx="47340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27"/>
            <p:cNvSpPr/>
            <p:nvPr/>
          </p:nvSpPr>
          <p:spPr>
            <a:xfrm rot="5400000">
              <a:off x="4841125" y="5700"/>
              <a:ext cx="42981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7"/>
            <p:cNvSpPr/>
            <p:nvPr/>
          </p:nvSpPr>
          <p:spPr>
            <a:xfrm rot="-5400000">
              <a:off x="5618399" y="123646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27"/>
            <p:cNvSpPr/>
            <p:nvPr/>
          </p:nvSpPr>
          <p:spPr>
            <a:xfrm flipH="1">
              <a:off x="5849857" y="14439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7"/>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27"/>
            <p:cNvSpPr/>
            <p:nvPr/>
          </p:nvSpPr>
          <p:spPr>
            <a:xfrm flipH="1">
              <a:off x="6222115" y="267695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27"/>
            <p:cNvSpPr/>
            <p:nvPr/>
          </p:nvSpPr>
          <p:spPr>
            <a:xfrm rot="-5400000">
              <a:off x="6675341" y="186201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27"/>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27"/>
            <p:cNvSpPr/>
            <p:nvPr/>
          </p:nvSpPr>
          <p:spPr>
            <a:xfrm rot="-5400000">
              <a:off x="6861141" y="247781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27"/>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27"/>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27"/>
            <p:cNvSpPr/>
            <p:nvPr/>
          </p:nvSpPr>
          <p:spPr>
            <a:xfrm rot="-5400000">
              <a:off x="7047599" y="309501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27"/>
            <p:cNvSpPr/>
            <p:nvPr/>
          </p:nvSpPr>
          <p:spPr>
            <a:xfrm flipH="1">
              <a:off x="7276649" y="330250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27"/>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27"/>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27"/>
            <p:cNvSpPr/>
            <p:nvPr/>
          </p:nvSpPr>
          <p:spPr>
            <a:xfrm rot="-5400000">
              <a:off x="8102491" y="371847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27"/>
            <p:cNvSpPr/>
            <p:nvPr/>
          </p:nvSpPr>
          <p:spPr>
            <a:xfrm flipH="1">
              <a:off x="8334533" y="392596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27"/>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 name="Google Shape;37;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
        <p:nvSpPr>
          <p:cNvPr id="38" name="Google Shape;38;p27"/>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9"/>
        <p:cNvGrpSpPr/>
        <p:nvPr/>
      </p:nvGrpSpPr>
      <p:grpSpPr>
        <a:xfrm>
          <a:off x="0" y="0"/>
          <a:ext cx="0" cy="0"/>
          <a:chOff x="0" y="0"/>
          <a:chExt cx="0" cy="0"/>
        </a:xfrm>
      </p:grpSpPr>
      <p:sp>
        <p:nvSpPr>
          <p:cNvPr id="40" name="Google Shape;40;p2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28">
            <a:hlinkClick r:id="rId2" action="ppaction://hlinksldjump"/>
          </p:cNvPr>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28">
            <a:hlinkClick r:id="rId2" action="ppaction://hlinksldjump"/>
          </p:cNvPr>
          <p:cNvSpPr/>
          <p:nvPr/>
        </p:nvSpPr>
        <p:spPr>
          <a:xfrm>
            <a:off x="212050" y="284225"/>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28">
            <a:hlinkClick r:id="rId2" action="ppaction://hlinksldjump"/>
          </p:cNvPr>
          <p:cNvSpPr/>
          <p:nvPr/>
        </p:nvSpPr>
        <p:spPr>
          <a:xfrm>
            <a:off x="212050" y="346699"/>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4" name="Google Shape;44;p28"/>
          <p:cNvGrpSpPr/>
          <p:nvPr/>
        </p:nvGrpSpPr>
        <p:grpSpPr>
          <a:xfrm>
            <a:off x="0" y="381001"/>
            <a:ext cx="1037850" cy="1016288"/>
            <a:chOff x="0" y="381001"/>
            <a:chExt cx="1037850" cy="1016288"/>
          </a:xfrm>
        </p:grpSpPr>
        <p:sp>
          <p:nvSpPr>
            <p:cNvPr id="45" name="Google Shape;45;p2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2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 name="Google Shape;47;p28"/>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8" name="Google Shape;48;p28"/>
          <p:cNvSpPr txBox="1">
            <a:spLocks noGrp="1"/>
          </p:cNvSpPr>
          <p:nvPr>
            <p:ph type="body" idx="1"/>
          </p:nvPr>
        </p:nvSpPr>
        <p:spPr>
          <a:xfrm>
            <a:off x="1297500" y="1567550"/>
            <a:ext cx="7038900" cy="29112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49" name="Google Shape;49;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sp>
        <p:nvSpPr>
          <p:cNvPr id="63" name="Google Shape;63;p3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30">
            <a:hlinkClick r:id="rId2" action="ppaction://hlinksldjump"/>
          </p:cNvPr>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30">
            <a:hlinkClick r:id="rId2" action="ppaction://hlinksldjump"/>
          </p:cNvPr>
          <p:cNvSpPr/>
          <p:nvPr/>
        </p:nvSpPr>
        <p:spPr>
          <a:xfrm>
            <a:off x="212050" y="284225"/>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30">
            <a:hlinkClick r:id="rId2" action="ppaction://hlinksldjump"/>
          </p:cNvPr>
          <p:cNvSpPr/>
          <p:nvPr/>
        </p:nvSpPr>
        <p:spPr>
          <a:xfrm>
            <a:off x="212050" y="346699"/>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7" name="Google Shape;67;p30"/>
          <p:cNvGrpSpPr/>
          <p:nvPr/>
        </p:nvGrpSpPr>
        <p:grpSpPr>
          <a:xfrm>
            <a:off x="0" y="381001"/>
            <a:ext cx="1037850" cy="1016288"/>
            <a:chOff x="0" y="381001"/>
            <a:chExt cx="1037850" cy="1016288"/>
          </a:xfrm>
        </p:grpSpPr>
        <p:sp>
          <p:nvSpPr>
            <p:cNvPr id="68" name="Google Shape;68;p3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3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0" name="Google Shape;70;p30"/>
          <p:cNvSpPr txBox="1">
            <a:spLocks noGrp="1"/>
          </p:cNvSpPr>
          <p:nvPr>
            <p:ph type="title"/>
          </p:nvPr>
        </p:nvSpPr>
        <p:spPr>
          <a:xfrm>
            <a:off x="1297500" y="393750"/>
            <a:ext cx="3798900" cy="1493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1" name="Google Shape;71;p30"/>
          <p:cNvSpPr txBox="1">
            <a:spLocks noGrp="1"/>
          </p:cNvSpPr>
          <p:nvPr>
            <p:ph type="body" idx="1"/>
          </p:nvPr>
        </p:nvSpPr>
        <p:spPr>
          <a:xfrm>
            <a:off x="1297500" y="1972550"/>
            <a:ext cx="3798900" cy="24159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72" name="Google Shape;72;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3"/>
        <p:cNvGrpSpPr/>
        <p:nvPr/>
      </p:nvGrpSpPr>
      <p:grpSpPr>
        <a:xfrm>
          <a:off x="0" y="0"/>
          <a:ext cx="0" cy="0"/>
          <a:chOff x="0" y="0"/>
          <a:chExt cx="0" cy="0"/>
        </a:xfrm>
      </p:grpSpPr>
      <p:sp>
        <p:nvSpPr>
          <p:cNvPr id="74" name="Google Shape;74;p31"/>
          <p:cNvSpPr txBox="1">
            <a:spLocks noGrp="1"/>
          </p:cNvSpPr>
          <p:nvPr>
            <p:ph type="title"/>
          </p:nvPr>
        </p:nvSpPr>
        <p:spPr>
          <a:xfrm>
            <a:off x="361071" y="1924852"/>
            <a:ext cx="2304900" cy="1797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75" name="Google Shape;75;p31"/>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31"/>
          <p:cNvSpPr txBox="1">
            <a:spLocks noGrp="1"/>
          </p:cNvSpPr>
          <p:nvPr>
            <p:ph type="body" idx="1"/>
          </p:nvPr>
        </p:nvSpPr>
        <p:spPr>
          <a:xfrm>
            <a:off x="6451271" y="1924850"/>
            <a:ext cx="2304900" cy="1797300"/>
          </a:xfrm>
          <a:prstGeom prst="rect">
            <a:avLst/>
          </a:prstGeom>
          <a:noFill/>
          <a:ln>
            <a:noFill/>
          </a:ln>
        </p:spPr>
        <p:txBody>
          <a:bodyPr spcFirstLastPara="1" wrap="square" lIns="91425" tIns="91425" rIns="91425" bIns="91425" anchor="t" anchorCtr="0">
            <a:noAutofit/>
          </a:bodyPr>
          <a:lstStyle>
            <a:lvl1pPr marL="457200" lvl="0" indent="-298450" algn="l">
              <a:lnSpc>
                <a:spcPct val="115000"/>
              </a:lnSpc>
              <a:spcBef>
                <a:spcPts val="0"/>
              </a:spcBef>
              <a:spcAft>
                <a:spcPts val="0"/>
              </a:spcAft>
              <a:buClr>
                <a:schemeClr val="dk1"/>
              </a:buClr>
              <a:buSzPts val="1100"/>
              <a:buChar char="●"/>
              <a:defRPr sz="1100">
                <a:solidFill>
                  <a:schemeClr val="dk1"/>
                </a:solidFill>
              </a:defRPr>
            </a:lvl1pPr>
            <a:lvl2pPr marL="914400" lvl="1" indent="-298450" algn="l">
              <a:lnSpc>
                <a:spcPct val="115000"/>
              </a:lnSpc>
              <a:spcBef>
                <a:spcPts val="1600"/>
              </a:spcBef>
              <a:spcAft>
                <a:spcPts val="0"/>
              </a:spcAft>
              <a:buClr>
                <a:schemeClr val="dk1"/>
              </a:buClr>
              <a:buSzPts val="1100"/>
              <a:buChar char="○"/>
              <a:defRPr>
                <a:solidFill>
                  <a:schemeClr val="dk1"/>
                </a:solidFill>
              </a:defRPr>
            </a:lvl2pPr>
            <a:lvl3pPr marL="1371600" lvl="2" indent="-298450" algn="l">
              <a:lnSpc>
                <a:spcPct val="115000"/>
              </a:lnSpc>
              <a:spcBef>
                <a:spcPts val="1600"/>
              </a:spcBef>
              <a:spcAft>
                <a:spcPts val="0"/>
              </a:spcAft>
              <a:buClr>
                <a:schemeClr val="dk1"/>
              </a:buClr>
              <a:buSzPts val="1100"/>
              <a:buChar char="■"/>
              <a:defRPr>
                <a:solidFill>
                  <a:schemeClr val="dk1"/>
                </a:solidFill>
              </a:defRPr>
            </a:lvl3pPr>
            <a:lvl4pPr marL="1828800" lvl="3" indent="-298450" algn="l">
              <a:lnSpc>
                <a:spcPct val="115000"/>
              </a:lnSpc>
              <a:spcBef>
                <a:spcPts val="1600"/>
              </a:spcBef>
              <a:spcAft>
                <a:spcPts val="0"/>
              </a:spcAft>
              <a:buClr>
                <a:schemeClr val="dk1"/>
              </a:buClr>
              <a:buSzPts val="1100"/>
              <a:buChar char="●"/>
              <a:defRPr>
                <a:solidFill>
                  <a:schemeClr val="dk1"/>
                </a:solidFill>
              </a:defRPr>
            </a:lvl4pPr>
            <a:lvl5pPr marL="2286000" lvl="4" indent="-298450" algn="l">
              <a:lnSpc>
                <a:spcPct val="115000"/>
              </a:lnSpc>
              <a:spcBef>
                <a:spcPts val="1600"/>
              </a:spcBef>
              <a:spcAft>
                <a:spcPts val="0"/>
              </a:spcAft>
              <a:buClr>
                <a:schemeClr val="dk1"/>
              </a:buClr>
              <a:buSzPts val="1100"/>
              <a:buChar char="○"/>
              <a:defRPr>
                <a:solidFill>
                  <a:schemeClr val="dk1"/>
                </a:solidFill>
              </a:defRPr>
            </a:lvl5pPr>
            <a:lvl6pPr marL="2743200" lvl="5" indent="-298450" algn="l">
              <a:lnSpc>
                <a:spcPct val="115000"/>
              </a:lnSpc>
              <a:spcBef>
                <a:spcPts val="1600"/>
              </a:spcBef>
              <a:spcAft>
                <a:spcPts val="0"/>
              </a:spcAft>
              <a:buClr>
                <a:schemeClr val="dk1"/>
              </a:buClr>
              <a:buSzPts val="1100"/>
              <a:buChar char="■"/>
              <a:defRPr>
                <a:solidFill>
                  <a:schemeClr val="dk1"/>
                </a:solidFill>
              </a:defRPr>
            </a:lvl6pPr>
            <a:lvl7pPr marL="3200400" lvl="6" indent="-298450" algn="l">
              <a:lnSpc>
                <a:spcPct val="115000"/>
              </a:lnSpc>
              <a:spcBef>
                <a:spcPts val="1600"/>
              </a:spcBef>
              <a:spcAft>
                <a:spcPts val="0"/>
              </a:spcAft>
              <a:buClr>
                <a:schemeClr val="dk1"/>
              </a:buClr>
              <a:buSzPts val="1100"/>
              <a:buChar char="●"/>
              <a:defRPr>
                <a:solidFill>
                  <a:schemeClr val="dk1"/>
                </a:solidFill>
              </a:defRPr>
            </a:lvl7pPr>
            <a:lvl8pPr marL="3657600" lvl="7" indent="-298450" algn="l">
              <a:lnSpc>
                <a:spcPct val="115000"/>
              </a:lnSpc>
              <a:spcBef>
                <a:spcPts val="1600"/>
              </a:spcBef>
              <a:spcAft>
                <a:spcPts val="0"/>
              </a:spcAft>
              <a:buClr>
                <a:schemeClr val="dk1"/>
              </a:buClr>
              <a:buSzPts val="1100"/>
              <a:buChar char="○"/>
              <a:defRPr>
                <a:solidFill>
                  <a:schemeClr val="dk1"/>
                </a:solidFill>
              </a:defRPr>
            </a:lvl8pPr>
            <a:lvl9pPr marL="4114800" lvl="8" indent="-298450" algn="l">
              <a:lnSpc>
                <a:spcPct val="115000"/>
              </a:lnSpc>
              <a:spcBef>
                <a:spcPts val="1600"/>
              </a:spcBef>
              <a:spcAft>
                <a:spcPts val="1600"/>
              </a:spcAft>
              <a:buClr>
                <a:schemeClr val="dk1"/>
              </a:buClr>
              <a:buSzPts val="1100"/>
              <a:buChar char="■"/>
              <a:defRPr>
                <a:solidFill>
                  <a:schemeClr val="dk1"/>
                </a:solidFill>
              </a:defRPr>
            </a:lvl9pPr>
          </a:lstStyle>
          <a:p>
            <a:endParaRPr/>
          </a:p>
        </p:txBody>
      </p:sp>
      <p:sp>
        <p:nvSpPr>
          <p:cNvPr id="77" name="Google Shape;77;p3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31">
            <a:hlinkClick r:id="rId2" action="ppaction://hlinksldjump"/>
          </p:cNvPr>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31">
            <a:hlinkClick r:id="rId2" action="ppaction://hlinksldjump"/>
          </p:cNvPr>
          <p:cNvSpPr/>
          <p:nvPr/>
        </p:nvSpPr>
        <p:spPr>
          <a:xfrm>
            <a:off x="212050" y="284225"/>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31">
            <a:hlinkClick r:id="rId2" action="ppaction://hlinksldjump"/>
          </p:cNvPr>
          <p:cNvSpPr/>
          <p:nvPr/>
        </p:nvSpPr>
        <p:spPr>
          <a:xfrm>
            <a:off x="212050" y="346699"/>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1" name="Google Shape;81;p31"/>
          <p:cNvGrpSpPr/>
          <p:nvPr/>
        </p:nvGrpSpPr>
        <p:grpSpPr>
          <a:xfrm>
            <a:off x="0" y="381001"/>
            <a:ext cx="1037850" cy="1016288"/>
            <a:chOff x="0" y="381001"/>
            <a:chExt cx="1037850" cy="1016288"/>
          </a:xfrm>
        </p:grpSpPr>
        <p:sp>
          <p:nvSpPr>
            <p:cNvPr id="82" name="Google Shape;82;p31"/>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31"/>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4" name="Google Shape;84;p31"/>
          <p:cNvSpPr txBox="1">
            <a:spLocks noGrp="1"/>
          </p:cNvSpPr>
          <p:nvPr>
            <p:ph type="title" idx="2"/>
          </p:nvPr>
        </p:nvSpPr>
        <p:spPr>
          <a:xfrm>
            <a:off x="1297500" y="459490"/>
            <a:ext cx="3005700" cy="51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85" name="Google Shape;85;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6"/>
        <p:cNvGrpSpPr/>
        <p:nvPr/>
      </p:nvGrpSpPr>
      <p:grpSpPr>
        <a:xfrm>
          <a:off x="0" y="0"/>
          <a:ext cx="0" cy="0"/>
          <a:chOff x="0" y="0"/>
          <a:chExt cx="0" cy="0"/>
        </a:xfrm>
      </p:grpSpPr>
      <p:sp>
        <p:nvSpPr>
          <p:cNvPr id="87" name="Google Shape;87;p3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32">
            <a:hlinkClick r:id="rId2" action="ppaction://hlinksldjump"/>
          </p:cNvPr>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32">
            <a:hlinkClick r:id="rId2" action="ppaction://hlinksldjump"/>
          </p:cNvPr>
          <p:cNvSpPr/>
          <p:nvPr/>
        </p:nvSpPr>
        <p:spPr>
          <a:xfrm>
            <a:off x="212050" y="284225"/>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32">
            <a:hlinkClick r:id="rId2" action="ppaction://hlinksldjump"/>
          </p:cNvPr>
          <p:cNvSpPr/>
          <p:nvPr/>
        </p:nvSpPr>
        <p:spPr>
          <a:xfrm>
            <a:off x="212050" y="346699"/>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1" name="Google Shape;91;p32"/>
          <p:cNvGrpSpPr/>
          <p:nvPr/>
        </p:nvGrpSpPr>
        <p:grpSpPr>
          <a:xfrm>
            <a:off x="0" y="381001"/>
            <a:ext cx="1037850" cy="1016288"/>
            <a:chOff x="0" y="381001"/>
            <a:chExt cx="1037850" cy="1016288"/>
          </a:xfrm>
        </p:grpSpPr>
        <p:sp>
          <p:nvSpPr>
            <p:cNvPr id="92" name="Google Shape;92;p3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3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4" name="Google Shape;94;p32"/>
          <p:cNvSpPr txBox="1">
            <a:spLocks noGrp="1"/>
          </p:cNvSpPr>
          <p:nvPr>
            <p:ph type="title"/>
          </p:nvPr>
        </p:nvSpPr>
        <p:spPr>
          <a:xfrm>
            <a:off x="1297500" y="1658325"/>
            <a:ext cx="3036300" cy="1751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95" name="Google Shape;95;p32"/>
          <p:cNvSpPr txBox="1">
            <a:spLocks noGrp="1"/>
          </p:cNvSpPr>
          <p:nvPr>
            <p:ph type="subTitle" idx="1"/>
          </p:nvPr>
        </p:nvSpPr>
        <p:spPr>
          <a:xfrm>
            <a:off x="1297500" y="3538000"/>
            <a:ext cx="3036300" cy="506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a:endParaRPr/>
          </a:p>
        </p:txBody>
      </p:sp>
      <p:sp>
        <p:nvSpPr>
          <p:cNvPr id="96" name="Google Shape;96;p32"/>
          <p:cNvSpPr txBox="1">
            <a:spLocks noGrp="1"/>
          </p:cNvSpPr>
          <p:nvPr>
            <p:ph type="body" idx="2"/>
          </p:nvPr>
        </p:nvSpPr>
        <p:spPr>
          <a:xfrm>
            <a:off x="4648200" y="1696600"/>
            <a:ext cx="3676800" cy="2347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97" name="Google Shape;97;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8"/>
        <p:cNvGrpSpPr/>
        <p:nvPr/>
      </p:nvGrpSpPr>
      <p:grpSpPr>
        <a:xfrm>
          <a:off x="0" y="0"/>
          <a:ext cx="0" cy="0"/>
          <a:chOff x="0" y="0"/>
          <a:chExt cx="0" cy="0"/>
        </a:xfrm>
      </p:grpSpPr>
      <p:sp>
        <p:nvSpPr>
          <p:cNvPr id="99" name="Google Shape;99;p3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33">
            <a:hlinkClick r:id="rId2" action="ppaction://hlinksldjump"/>
          </p:cNvPr>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33">
            <a:hlinkClick r:id="rId2" action="ppaction://hlinksldjump"/>
          </p:cNvPr>
          <p:cNvSpPr/>
          <p:nvPr/>
        </p:nvSpPr>
        <p:spPr>
          <a:xfrm>
            <a:off x="212050" y="284225"/>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33">
            <a:hlinkClick r:id="rId2" action="ppaction://hlinksldjump"/>
          </p:cNvPr>
          <p:cNvSpPr/>
          <p:nvPr/>
        </p:nvSpPr>
        <p:spPr>
          <a:xfrm>
            <a:off x="212050" y="346699"/>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3" name="Google Shape;103;p33"/>
          <p:cNvGrpSpPr/>
          <p:nvPr/>
        </p:nvGrpSpPr>
        <p:grpSpPr>
          <a:xfrm>
            <a:off x="0" y="381001"/>
            <a:ext cx="1037850" cy="1016288"/>
            <a:chOff x="0" y="381001"/>
            <a:chExt cx="1037850" cy="1016288"/>
          </a:xfrm>
        </p:grpSpPr>
        <p:sp>
          <p:nvSpPr>
            <p:cNvPr id="104" name="Google Shape;104;p33"/>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33"/>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33"/>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07" name="Google Shape;107;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108"/>
        <p:cNvGrpSpPr/>
        <p:nvPr/>
      </p:nvGrpSpPr>
      <p:grpSpPr>
        <a:xfrm>
          <a:off x="0" y="0"/>
          <a:ext cx="0" cy="0"/>
          <a:chOff x="0" y="0"/>
          <a:chExt cx="0" cy="0"/>
        </a:xfrm>
      </p:grpSpPr>
      <p:sp>
        <p:nvSpPr>
          <p:cNvPr id="109" name="Google Shape;109;p34"/>
          <p:cNvSpPr txBox="1">
            <a:spLocks noGrp="1"/>
          </p:cNvSpPr>
          <p:nvPr>
            <p:ph type="title"/>
          </p:nvPr>
        </p:nvSpPr>
        <p:spPr>
          <a:xfrm>
            <a:off x="702850" y="1708619"/>
            <a:ext cx="3333300" cy="147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110" name="Google Shape;110;p34"/>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3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34">
            <a:hlinkClick r:id="rId2" action="ppaction://hlinksldjump"/>
          </p:cNvPr>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34">
            <a:hlinkClick r:id="rId2" action="ppaction://hlinksldjump"/>
          </p:cNvPr>
          <p:cNvSpPr/>
          <p:nvPr/>
        </p:nvSpPr>
        <p:spPr>
          <a:xfrm>
            <a:off x="212050" y="284225"/>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34">
            <a:hlinkClick r:id="rId2" action="ppaction://hlinksldjump"/>
          </p:cNvPr>
          <p:cNvSpPr/>
          <p:nvPr/>
        </p:nvSpPr>
        <p:spPr>
          <a:xfrm>
            <a:off x="212050" y="346699"/>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5" name="Google Shape;115;p34"/>
          <p:cNvGrpSpPr/>
          <p:nvPr/>
        </p:nvGrpSpPr>
        <p:grpSpPr>
          <a:xfrm>
            <a:off x="0" y="381001"/>
            <a:ext cx="1037850" cy="1016288"/>
            <a:chOff x="0" y="381001"/>
            <a:chExt cx="1037850" cy="1016288"/>
          </a:xfrm>
        </p:grpSpPr>
        <p:sp>
          <p:nvSpPr>
            <p:cNvPr id="116" name="Google Shape;116;p3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3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8" name="Google Shape;118;p34"/>
          <p:cNvSpPr txBox="1">
            <a:spLocks noGrp="1"/>
          </p:cNvSpPr>
          <p:nvPr>
            <p:ph type="title" idx="2"/>
          </p:nvPr>
        </p:nvSpPr>
        <p:spPr>
          <a:xfrm>
            <a:off x="1297500" y="459490"/>
            <a:ext cx="3005700" cy="51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119" name="Google Shape;119;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
        <p:nvSpPr>
          <p:cNvPr id="120" name="Google Shape;120;p34"/>
          <p:cNvSpPr txBox="1">
            <a:spLocks noGrp="1"/>
          </p:cNvSpPr>
          <p:nvPr>
            <p:ph type="body" idx="1"/>
          </p:nvPr>
        </p:nvSpPr>
        <p:spPr>
          <a:xfrm>
            <a:off x="702850" y="3625275"/>
            <a:ext cx="3333300" cy="765300"/>
          </a:xfrm>
          <a:prstGeom prst="rect">
            <a:avLst/>
          </a:prstGeom>
          <a:noFill/>
          <a:ln>
            <a:noFill/>
          </a:ln>
        </p:spPr>
        <p:txBody>
          <a:bodyPr spcFirstLastPara="1" wrap="square" lIns="91425" tIns="91425" rIns="91425" bIns="91425" anchor="t" anchorCtr="0">
            <a:noAutofit/>
          </a:bodyPr>
          <a:lstStyle>
            <a:lvl1pPr marL="457200" lvl="0" indent="-298450" algn="l">
              <a:lnSpc>
                <a:spcPct val="115000"/>
              </a:lnSpc>
              <a:spcBef>
                <a:spcPts val="0"/>
              </a:spcBef>
              <a:spcAft>
                <a:spcPts val="0"/>
              </a:spcAft>
              <a:buClr>
                <a:schemeClr val="dk1"/>
              </a:buClr>
              <a:buSzPts val="1100"/>
              <a:buChar char="●"/>
              <a:defRPr sz="1100">
                <a:solidFill>
                  <a:schemeClr val="dk1"/>
                </a:solidFill>
              </a:defRPr>
            </a:lvl1pPr>
            <a:lvl2pPr marL="914400" lvl="1" indent="-298450" algn="l">
              <a:lnSpc>
                <a:spcPct val="115000"/>
              </a:lnSpc>
              <a:spcBef>
                <a:spcPts val="1600"/>
              </a:spcBef>
              <a:spcAft>
                <a:spcPts val="0"/>
              </a:spcAft>
              <a:buClr>
                <a:schemeClr val="dk1"/>
              </a:buClr>
              <a:buSzPts val="1100"/>
              <a:buChar char="○"/>
              <a:defRPr>
                <a:solidFill>
                  <a:schemeClr val="dk1"/>
                </a:solidFill>
              </a:defRPr>
            </a:lvl2pPr>
            <a:lvl3pPr marL="1371600" lvl="2" indent="-298450" algn="l">
              <a:lnSpc>
                <a:spcPct val="115000"/>
              </a:lnSpc>
              <a:spcBef>
                <a:spcPts val="1600"/>
              </a:spcBef>
              <a:spcAft>
                <a:spcPts val="0"/>
              </a:spcAft>
              <a:buClr>
                <a:schemeClr val="dk1"/>
              </a:buClr>
              <a:buSzPts val="1100"/>
              <a:buChar char="■"/>
              <a:defRPr>
                <a:solidFill>
                  <a:schemeClr val="dk1"/>
                </a:solidFill>
              </a:defRPr>
            </a:lvl3pPr>
            <a:lvl4pPr marL="1828800" lvl="3" indent="-298450" algn="l">
              <a:lnSpc>
                <a:spcPct val="115000"/>
              </a:lnSpc>
              <a:spcBef>
                <a:spcPts val="1600"/>
              </a:spcBef>
              <a:spcAft>
                <a:spcPts val="0"/>
              </a:spcAft>
              <a:buClr>
                <a:schemeClr val="dk1"/>
              </a:buClr>
              <a:buSzPts val="1100"/>
              <a:buChar char="●"/>
              <a:defRPr>
                <a:solidFill>
                  <a:schemeClr val="dk1"/>
                </a:solidFill>
              </a:defRPr>
            </a:lvl4pPr>
            <a:lvl5pPr marL="2286000" lvl="4" indent="-298450" algn="l">
              <a:lnSpc>
                <a:spcPct val="115000"/>
              </a:lnSpc>
              <a:spcBef>
                <a:spcPts val="1600"/>
              </a:spcBef>
              <a:spcAft>
                <a:spcPts val="0"/>
              </a:spcAft>
              <a:buClr>
                <a:schemeClr val="dk1"/>
              </a:buClr>
              <a:buSzPts val="1100"/>
              <a:buChar char="○"/>
              <a:defRPr>
                <a:solidFill>
                  <a:schemeClr val="dk1"/>
                </a:solidFill>
              </a:defRPr>
            </a:lvl5pPr>
            <a:lvl6pPr marL="2743200" lvl="5" indent="-298450" algn="l">
              <a:lnSpc>
                <a:spcPct val="115000"/>
              </a:lnSpc>
              <a:spcBef>
                <a:spcPts val="1600"/>
              </a:spcBef>
              <a:spcAft>
                <a:spcPts val="0"/>
              </a:spcAft>
              <a:buClr>
                <a:schemeClr val="dk1"/>
              </a:buClr>
              <a:buSzPts val="1100"/>
              <a:buChar char="■"/>
              <a:defRPr>
                <a:solidFill>
                  <a:schemeClr val="dk1"/>
                </a:solidFill>
              </a:defRPr>
            </a:lvl6pPr>
            <a:lvl7pPr marL="3200400" lvl="6" indent="-298450" algn="l">
              <a:lnSpc>
                <a:spcPct val="115000"/>
              </a:lnSpc>
              <a:spcBef>
                <a:spcPts val="1600"/>
              </a:spcBef>
              <a:spcAft>
                <a:spcPts val="0"/>
              </a:spcAft>
              <a:buClr>
                <a:schemeClr val="dk1"/>
              </a:buClr>
              <a:buSzPts val="1100"/>
              <a:buChar char="●"/>
              <a:defRPr>
                <a:solidFill>
                  <a:schemeClr val="dk1"/>
                </a:solidFill>
              </a:defRPr>
            </a:lvl7pPr>
            <a:lvl8pPr marL="3657600" lvl="7" indent="-298450" algn="l">
              <a:lnSpc>
                <a:spcPct val="115000"/>
              </a:lnSpc>
              <a:spcBef>
                <a:spcPts val="1600"/>
              </a:spcBef>
              <a:spcAft>
                <a:spcPts val="0"/>
              </a:spcAft>
              <a:buClr>
                <a:schemeClr val="dk1"/>
              </a:buClr>
              <a:buSzPts val="1100"/>
              <a:buChar char="○"/>
              <a:defRPr>
                <a:solidFill>
                  <a:schemeClr val="dk1"/>
                </a:solidFill>
              </a:defRPr>
            </a:lvl8pPr>
            <a:lvl9pPr marL="4114800" lvl="8" indent="-298450" algn="l">
              <a:lnSpc>
                <a:spcPct val="115000"/>
              </a:lnSpc>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1"/>
        <p:cNvGrpSpPr/>
        <p:nvPr/>
      </p:nvGrpSpPr>
      <p:grpSpPr>
        <a:xfrm>
          <a:off x="0" y="0"/>
          <a:ext cx="0" cy="0"/>
          <a:chOff x="0" y="0"/>
          <a:chExt cx="0" cy="0"/>
        </a:xfrm>
      </p:grpSpPr>
      <p:grpSp>
        <p:nvGrpSpPr>
          <p:cNvPr id="122" name="Google Shape;122;p35"/>
          <p:cNvGrpSpPr/>
          <p:nvPr/>
        </p:nvGrpSpPr>
        <p:grpSpPr>
          <a:xfrm>
            <a:off x="4406400" y="0"/>
            <a:ext cx="4737600" cy="5143065"/>
            <a:chOff x="4406400" y="0"/>
            <a:chExt cx="4737600" cy="5143065"/>
          </a:xfrm>
        </p:grpSpPr>
        <p:sp>
          <p:nvSpPr>
            <p:cNvPr id="123" name="Google Shape;123;p35"/>
            <p:cNvSpPr/>
            <p:nvPr/>
          </p:nvSpPr>
          <p:spPr>
            <a:xfrm rot="5400000">
              <a:off x="4408200" y="-1800"/>
              <a:ext cx="47340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35"/>
            <p:cNvSpPr/>
            <p:nvPr/>
          </p:nvSpPr>
          <p:spPr>
            <a:xfrm rot="5400000">
              <a:off x="4841125" y="5700"/>
              <a:ext cx="42981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35"/>
            <p:cNvSpPr/>
            <p:nvPr/>
          </p:nvSpPr>
          <p:spPr>
            <a:xfrm rot="-5400000">
              <a:off x="5618399" y="123646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35"/>
            <p:cNvSpPr/>
            <p:nvPr/>
          </p:nvSpPr>
          <p:spPr>
            <a:xfrm flipH="1">
              <a:off x="5849857" y="14439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35"/>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35"/>
            <p:cNvSpPr/>
            <p:nvPr/>
          </p:nvSpPr>
          <p:spPr>
            <a:xfrm flipH="1">
              <a:off x="6222115" y="267695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35"/>
            <p:cNvSpPr/>
            <p:nvPr/>
          </p:nvSpPr>
          <p:spPr>
            <a:xfrm rot="-5400000">
              <a:off x="6675341" y="186201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35"/>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35"/>
            <p:cNvSpPr/>
            <p:nvPr/>
          </p:nvSpPr>
          <p:spPr>
            <a:xfrm rot="-5400000">
              <a:off x="6861141" y="247781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35"/>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35"/>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35"/>
            <p:cNvSpPr/>
            <p:nvPr/>
          </p:nvSpPr>
          <p:spPr>
            <a:xfrm rot="-5400000">
              <a:off x="7047599" y="309501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35"/>
            <p:cNvSpPr/>
            <p:nvPr/>
          </p:nvSpPr>
          <p:spPr>
            <a:xfrm flipH="1">
              <a:off x="7276649" y="330250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35"/>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35"/>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35"/>
            <p:cNvSpPr/>
            <p:nvPr/>
          </p:nvSpPr>
          <p:spPr>
            <a:xfrm rot="-5400000">
              <a:off x="8102491" y="371847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35"/>
            <p:cNvSpPr/>
            <p:nvPr/>
          </p:nvSpPr>
          <p:spPr>
            <a:xfrm flipH="1">
              <a:off x="8334533" y="392596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35"/>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1" name="Google Shape;141;p35"/>
          <p:cNvSpPr txBox="1">
            <a:spLocks noGrp="1"/>
          </p:cNvSpPr>
          <p:nvPr>
            <p:ph type="title"/>
          </p:nvPr>
        </p:nvSpPr>
        <p:spPr>
          <a:xfrm>
            <a:off x="823850" y="2053000"/>
            <a:ext cx="4587000" cy="1148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2" name="Google Shape;142;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
        <p:nvSpPr>
          <p:cNvPr id="143" name="Google Shape;143;p3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35">
            <a:hlinkClick r:id="rId2" action="ppaction://hlinksldjump"/>
          </p:cNvPr>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35">
            <a:hlinkClick r:id="rId2" action="ppaction://hlinksldjump"/>
          </p:cNvPr>
          <p:cNvSpPr/>
          <p:nvPr/>
        </p:nvSpPr>
        <p:spPr>
          <a:xfrm>
            <a:off x="212050" y="284225"/>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35">
            <a:hlinkClick r:id="rId2" action="ppaction://hlinksldjump"/>
          </p:cNvPr>
          <p:cNvSpPr/>
          <p:nvPr/>
        </p:nvSpPr>
        <p:spPr>
          <a:xfrm>
            <a:off x="212050" y="346699"/>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endParaRPr/>
          </a:p>
        </p:txBody>
      </p:sp>
      <p:sp>
        <p:nvSpPr>
          <p:cNvPr id="7" name="Google Shape;7;p2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160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endParaRPr/>
          </a:p>
        </p:txBody>
      </p:sp>
      <p:sp>
        <p:nvSpPr>
          <p:cNvPr id="8" name="Google Shape;8;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hyperlink" Target="https://www.ece.lsu.edu/vaidy/IPDPS-20-Resources/IPDPS-20-CH.pdf" TargetMode="External"/><Relationship Id="rId3" Type="http://schemas.openxmlformats.org/officeDocument/2006/relationships/hyperlink" Target="https://link.springer.com/chapter/10.1007/978-94-015-8348" TargetMode="External"/><Relationship Id="rId7" Type="http://schemas.openxmlformats.org/officeDocument/2006/relationships/hyperlink" Target="https://link.springer.com/chapter/10.1007/978-94-015-8348-0_48"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hyperlink" Target="https://www.sciencedirect.com/science/article/abs/pii/0020019087902079" TargetMode="External"/><Relationship Id="rId5" Type="http://schemas.openxmlformats.org/officeDocument/2006/relationships/hyperlink" Target="https://www.tutorialspoint.com/Jarvis-March-Algorithm#:~:text=Jarvis%20March%20algorithm%20is%20used,hull%20by%20anti-clockwise%20rotation" TargetMode="External"/><Relationship Id="rId4" Type="http://schemas.openxmlformats.org/officeDocument/2006/relationships/hyperlink" Target="https://medium.com/technology-hits/what-why-how-of-convex-hulls-in-robotic-collision-detection-7d942609ce8d" TargetMode="External"/><Relationship Id="rId9" Type="http://schemas.openxmlformats.org/officeDocument/2006/relationships/hyperlink" Target="https://github.com/satwik-m/Convex-Hull"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
          <p:cNvSpPr txBox="1">
            <a:spLocks noGrp="1"/>
          </p:cNvSpPr>
          <p:nvPr>
            <p:ph type="ctrTitle"/>
          </p:nvPr>
        </p:nvSpPr>
        <p:spPr>
          <a:xfrm>
            <a:off x="3078725" y="1689000"/>
            <a:ext cx="5789400" cy="157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GB" sz="3500"/>
              <a:t>Robot Motion Planning Using Convex Hull</a:t>
            </a:r>
            <a:endParaRPr sz="3500"/>
          </a:p>
        </p:txBody>
      </p:sp>
      <p:sp>
        <p:nvSpPr>
          <p:cNvPr id="229" name="Google Shape;229;p1"/>
          <p:cNvSpPr txBox="1">
            <a:spLocks noGrp="1"/>
          </p:cNvSpPr>
          <p:nvPr>
            <p:ph type="subTitle" idx="1"/>
          </p:nvPr>
        </p:nvSpPr>
        <p:spPr>
          <a:xfrm>
            <a:off x="5111600" y="3611500"/>
            <a:ext cx="3470700" cy="1320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300"/>
              <a:buNone/>
            </a:pPr>
            <a:r>
              <a:rPr lang="en-GB" b="1"/>
              <a:t>Team members:</a:t>
            </a:r>
            <a:endParaRPr b="1"/>
          </a:p>
          <a:p>
            <a:pPr marL="457200" lvl="0" indent="-311150" algn="l" rtl="0">
              <a:lnSpc>
                <a:spcPct val="150000"/>
              </a:lnSpc>
              <a:spcBef>
                <a:spcPts val="0"/>
              </a:spcBef>
              <a:spcAft>
                <a:spcPts val="0"/>
              </a:spcAft>
              <a:buSzPts val="1300"/>
              <a:buChar char="❏"/>
            </a:pPr>
            <a:r>
              <a:rPr lang="en-GB"/>
              <a:t>Muhammad Tahir(21k-4503)</a:t>
            </a:r>
            <a:endParaRPr/>
          </a:p>
          <a:p>
            <a:pPr marL="457200" lvl="0" indent="-311150" algn="l" rtl="0">
              <a:lnSpc>
                <a:spcPct val="150000"/>
              </a:lnSpc>
              <a:spcBef>
                <a:spcPts val="0"/>
              </a:spcBef>
              <a:spcAft>
                <a:spcPts val="0"/>
              </a:spcAft>
              <a:buSzPts val="1300"/>
              <a:buChar char="❏"/>
            </a:pPr>
            <a:r>
              <a:rPr lang="en-GB"/>
              <a:t>Insha Javed(21k-3279)</a:t>
            </a:r>
            <a:endParaRPr/>
          </a:p>
          <a:p>
            <a:pPr marL="457200" lvl="0" indent="-311150" algn="l" rtl="0">
              <a:lnSpc>
                <a:spcPct val="150000"/>
              </a:lnSpc>
              <a:spcBef>
                <a:spcPts val="0"/>
              </a:spcBef>
              <a:spcAft>
                <a:spcPts val="0"/>
              </a:spcAft>
              <a:buSzPts val="1300"/>
              <a:buChar char="❏"/>
            </a:pPr>
            <a:r>
              <a:rPr lang="en-GB"/>
              <a:t>Sabika Shameel(21k-4606)</a:t>
            </a:r>
            <a:endParaRPr/>
          </a:p>
        </p:txBody>
      </p:sp>
    </p:spTree>
  </p:cSld>
  <p:clrMapOvr>
    <a:masterClrMapping/>
  </p:clrMapOvr>
  <mc:AlternateContent xmlns:mc="http://schemas.openxmlformats.org/markup-compatibility/2006" xmlns:p14="http://schemas.microsoft.com/office/powerpoint/2010/main">
    <mc:Choice Requires="p14">
      <p:transition p14:dur="1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11"/>
          <p:cNvSpPr txBox="1">
            <a:spLocks noGrp="1"/>
          </p:cNvSpPr>
          <p:nvPr>
            <p:ph type="title"/>
          </p:nvPr>
        </p:nvSpPr>
        <p:spPr>
          <a:xfrm>
            <a:off x="1052550" y="226225"/>
            <a:ext cx="7038900" cy="91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GB" b="1"/>
              <a:t>Jarvis march Pseudocode:</a:t>
            </a:r>
            <a:endParaRPr b="1"/>
          </a:p>
        </p:txBody>
      </p:sp>
      <p:sp>
        <p:nvSpPr>
          <p:cNvPr id="296" name="Google Shape;296;p11"/>
          <p:cNvSpPr txBox="1"/>
          <p:nvPr/>
        </p:nvSpPr>
        <p:spPr>
          <a:xfrm>
            <a:off x="1047775" y="756600"/>
            <a:ext cx="3000000" cy="4186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GB" sz="1300" b="0" i="0" u="none" strike="noStrike" cap="none">
                <a:solidFill>
                  <a:schemeClr val="lt1"/>
                </a:solidFill>
                <a:latin typeface="Arial"/>
                <a:ea typeface="Arial"/>
                <a:cs typeface="Arial"/>
                <a:sym typeface="Arial"/>
              </a:rPr>
              <a:t>jarvis(S)</a:t>
            </a:r>
            <a:endParaRPr sz="13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GB" sz="1300" b="0" i="0" u="none" strike="noStrike" cap="none">
                <a:solidFill>
                  <a:schemeClr val="lt1"/>
                </a:solidFill>
                <a:latin typeface="Arial"/>
                <a:ea typeface="Arial"/>
                <a:cs typeface="Arial"/>
                <a:sym typeface="Arial"/>
              </a:rPr>
              <a:t>   // S is the set of points</a:t>
            </a:r>
            <a:endParaRPr sz="13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GB" sz="1300" b="0" i="0" u="none" strike="noStrike" cap="none">
                <a:solidFill>
                  <a:schemeClr val="lt1"/>
                </a:solidFill>
                <a:latin typeface="Arial"/>
                <a:ea typeface="Arial"/>
                <a:cs typeface="Arial"/>
                <a:sym typeface="Arial"/>
              </a:rPr>
              <a:t>   pointOnHull = leftmost point in S //which is guaranteed to be part of the Hull(S)</a:t>
            </a:r>
            <a:endParaRPr sz="13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GB" sz="1300" b="0" i="0" u="none" strike="noStrike" cap="none">
                <a:solidFill>
                  <a:schemeClr val="lt1"/>
                </a:solidFill>
                <a:latin typeface="Arial"/>
                <a:ea typeface="Arial"/>
                <a:cs typeface="Arial"/>
                <a:sym typeface="Arial"/>
              </a:rPr>
              <a:t>   i = 0</a:t>
            </a:r>
            <a:endParaRPr sz="13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GB" sz="1300" b="0" i="0" u="none" strike="noStrike" cap="none">
                <a:solidFill>
                  <a:schemeClr val="lt1"/>
                </a:solidFill>
                <a:latin typeface="Arial"/>
                <a:ea typeface="Arial"/>
                <a:cs typeface="Arial"/>
                <a:sym typeface="Arial"/>
              </a:rPr>
              <a:t>   repeat</a:t>
            </a:r>
            <a:endParaRPr sz="13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GB" sz="1300" b="0" i="0" u="none" strike="noStrike" cap="none">
                <a:solidFill>
                  <a:schemeClr val="lt1"/>
                </a:solidFill>
                <a:latin typeface="Arial"/>
                <a:ea typeface="Arial"/>
                <a:cs typeface="Arial"/>
                <a:sym typeface="Arial"/>
              </a:rPr>
              <a:t>      P[i] = pointOnHull</a:t>
            </a:r>
            <a:endParaRPr sz="13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GB" sz="1300" b="0" i="0" u="none" strike="noStrike" cap="none">
                <a:solidFill>
                  <a:schemeClr val="lt1"/>
                </a:solidFill>
                <a:latin typeface="Arial"/>
                <a:ea typeface="Arial"/>
                <a:cs typeface="Arial"/>
                <a:sym typeface="Arial"/>
              </a:rPr>
              <a:t>      endpoint = S[0]      // initial endpoint for a candidate edge on the hull</a:t>
            </a:r>
            <a:endParaRPr sz="13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GB" sz="1300" b="0" i="0" u="none" strike="noStrike" cap="none">
                <a:solidFill>
                  <a:schemeClr val="lt1"/>
                </a:solidFill>
                <a:latin typeface="Arial"/>
                <a:ea typeface="Arial"/>
                <a:cs typeface="Arial"/>
                <a:sym typeface="Arial"/>
              </a:rPr>
              <a:t>      for j from 1 to |S|</a:t>
            </a:r>
            <a:endParaRPr sz="13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GB" sz="1300" b="0" i="0" u="none" strike="noStrike" cap="none">
                <a:solidFill>
                  <a:schemeClr val="lt1"/>
                </a:solidFill>
                <a:latin typeface="Arial"/>
                <a:ea typeface="Arial"/>
                <a:cs typeface="Arial"/>
                <a:sym typeface="Arial"/>
              </a:rPr>
              <a:t>         if (endpoint == point Hull) or (S[j] is on left of line from P[i] to endpoint)</a:t>
            </a:r>
            <a:endParaRPr sz="13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GB" sz="1300" b="0" i="0" u="none" strike="noStrike" cap="none">
                <a:solidFill>
                  <a:schemeClr val="lt1"/>
                </a:solidFill>
                <a:latin typeface="Arial"/>
                <a:ea typeface="Arial"/>
                <a:cs typeface="Arial"/>
                <a:sym typeface="Arial"/>
              </a:rPr>
              <a:t>            endpoint = S[j]   // found greater left turn, update endpoint</a:t>
            </a:r>
            <a:endParaRPr sz="13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GB" sz="1300" b="0" i="0" u="none" strike="noStrike" cap="none">
                <a:solidFill>
                  <a:schemeClr val="lt1"/>
                </a:solidFill>
                <a:latin typeface="Arial"/>
                <a:ea typeface="Arial"/>
                <a:cs typeface="Arial"/>
                <a:sym typeface="Arial"/>
              </a:rPr>
              <a:t>      i = i+1</a:t>
            </a:r>
            <a:endParaRPr sz="13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GB" sz="1300" b="0" i="0" u="none" strike="noStrike" cap="none">
                <a:solidFill>
                  <a:schemeClr val="lt1"/>
                </a:solidFill>
                <a:latin typeface="Arial"/>
                <a:ea typeface="Arial"/>
                <a:cs typeface="Arial"/>
                <a:sym typeface="Arial"/>
              </a:rPr>
              <a:t>      pointOnHull = endpoint</a:t>
            </a:r>
            <a:endParaRPr sz="13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GB" sz="1300" b="0" i="0" u="none" strike="noStrike" cap="none">
                <a:solidFill>
                  <a:schemeClr val="lt1"/>
                </a:solidFill>
                <a:latin typeface="Arial"/>
                <a:ea typeface="Arial"/>
                <a:cs typeface="Arial"/>
                <a:sym typeface="Arial"/>
              </a:rPr>
              <a:t>   until endpoint == P[0]      // wrapped around to first hull point</a:t>
            </a:r>
            <a:endParaRPr sz="1300" b="0" i="0" u="none" strike="noStrike" cap="none">
              <a:solidFill>
                <a:schemeClr val="lt1"/>
              </a:solidFill>
              <a:latin typeface="Arial"/>
              <a:ea typeface="Arial"/>
              <a:cs typeface="Arial"/>
              <a:sym typeface="Arial"/>
            </a:endParaRPr>
          </a:p>
        </p:txBody>
      </p:sp>
      <p:pic>
        <p:nvPicPr>
          <p:cNvPr id="297" name="Google Shape;297;p11"/>
          <p:cNvPicPr preferRelativeResize="0"/>
          <p:nvPr/>
        </p:nvPicPr>
        <p:blipFill rotWithShape="1">
          <a:blip r:embed="rId3">
            <a:alphaModFix/>
          </a:blip>
          <a:srcRect/>
          <a:stretch/>
        </p:blipFill>
        <p:spPr>
          <a:xfrm>
            <a:off x="4485925" y="1277600"/>
            <a:ext cx="4507575" cy="2588300"/>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12"/>
          <p:cNvSpPr txBox="1">
            <a:spLocks noGrp="1"/>
          </p:cNvSpPr>
          <p:nvPr>
            <p:ph type="title"/>
          </p:nvPr>
        </p:nvSpPr>
        <p:spPr>
          <a:xfrm>
            <a:off x="1145100" y="393750"/>
            <a:ext cx="7038900" cy="9141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1200"/>
              </a:spcAft>
              <a:buSzPts val="2400"/>
              <a:buNone/>
            </a:pPr>
            <a:r>
              <a:rPr lang="en-GB" b="1">
                <a:solidFill>
                  <a:srgbClr val="F8F8F8"/>
                </a:solidFill>
                <a:highlight>
                  <a:schemeClr val="dk1"/>
                </a:highlight>
                <a:latin typeface="Roboto"/>
                <a:ea typeface="Roboto"/>
                <a:cs typeface="Roboto"/>
                <a:sym typeface="Roboto"/>
              </a:rPr>
              <a:t>Algorithm II - Graham Scan</a:t>
            </a:r>
            <a:endParaRPr sz="3600" b="1">
              <a:highlight>
                <a:schemeClr val="dk1"/>
              </a:highlight>
              <a:latin typeface="Roboto"/>
              <a:ea typeface="Roboto"/>
              <a:cs typeface="Roboto"/>
              <a:sym typeface="Roboto"/>
            </a:endParaRPr>
          </a:p>
        </p:txBody>
      </p:sp>
      <p:cxnSp>
        <p:nvCxnSpPr>
          <p:cNvPr id="303" name="Google Shape;303;p12"/>
          <p:cNvCxnSpPr/>
          <p:nvPr/>
        </p:nvCxnSpPr>
        <p:spPr>
          <a:xfrm flipH="1">
            <a:off x="780745" y="4455175"/>
            <a:ext cx="7596300" cy="10500"/>
          </a:xfrm>
          <a:prstGeom prst="straightConnector1">
            <a:avLst/>
          </a:prstGeom>
          <a:noFill/>
          <a:ln w="9525" cap="flat" cmpd="sng">
            <a:solidFill>
              <a:srgbClr val="B7B7B7"/>
            </a:solidFill>
            <a:prstDash val="solid"/>
            <a:round/>
            <a:headEnd type="none" w="sm" len="sm"/>
            <a:tailEnd type="none" w="sm" len="sm"/>
          </a:ln>
        </p:spPr>
      </p:cxnSp>
      <p:sp>
        <p:nvSpPr>
          <p:cNvPr id="304" name="Google Shape;304;p12"/>
          <p:cNvSpPr txBox="1"/>
          <p:nvPr/>
        </p:nvSpPr>
        <p:spPr>
          <a:xfrm>
            <a:off x="297650" y="1678800"/>
            <a:ext cx="56493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1200"/>
              </a:spcAft>
              <a:buClr>
                <a:srgbClr val="000000"/>
              </a:buClr>
              <a:buSzPts val="1200"/>
              <a:buFont typeface="Arial"/>
              <a:buNone/>
            </a:pPr>
            <a:endParaRPr sz="1200" b="0" i="0" u="none" strike="noStrike" cap="none">
              <a:solidFill>
                <a:srgbClr val="F8F8F8"/>
              </a:solidFill>
              <a:highlight>
                <a:srgbClr val="313135"/>
              </a:highlight>
              <a:latin typeface="Roboto"/>
              <a:ea typeface="Roboto"/>
              <a:cs typeface="Roboto"/>
              <a:sym typeface="Roboto"/>
            </a:endParaRPr>
          </a:p>
        </p:txBody>
      </p:sp>
      <p:sp>
        <p:nvSpPr>
          <p:cNvPr id="305" name="Google Shape;305;p12"/>
          <p:cNvSpPr txBox="1"/>
          <p:nvPr/>
        </p:nvSpPr>
        <p:spPr>
          <a:xfrm>
            <a:off x="1466550" y="1317325"/>
            <a:ext cx="5649300" cy="27060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15000"/>
              </a:lnSpc>
              <a:spcBef>
                <a:spcPts val="0"/>
              </a:spcBef>
              <a:spcAft>
                <a:spcPts val="0"/>
              </a:spcAft>
              <a:buClr>
                <a:srgbClr val="F8F8F8"/>
              </a:buClr>
              <a:buSzPts val="1200"/>
              <a:buFont typeface="Roboto"/>
              <a:buChar char="➢"/>
            </a:pPr>
            <a:r>
              <a:rPr lang="en-GB" sz="1200" b="0" i="0" u="none" strike="noStrike" cap="none">
                <a:solidFill>
                  <a:srgbClr val="F8F8F8"/>
                </a:solidFill>
                <a:highlight>
                  <a:schemeClr val="dk1"/>
                </a:highlight>
                <a:latin typeface="Roboto"/>
                <a:ea typeface="Roboto"/>
                <a:cs typeface="Roboto"/>
                <a:sym typeface="Roboto"/>
              </a:rPr>
              <a:t>Published in 1972 by Ronald Graham, one year before the Jarvis March. </a:t>
            </a:r>
            <a:endParaRPr sz="1200" b="0" i="0" u="none" strike="noStrike" cap="none">
              <a:solidFill>
                <a:srgbClr val="F8F8F8"/>
              </a:solidFill>
              <a:highlight>
                <a:schemeClr val="dk1"/>
              </a:highlight>
              <a:latin typeface="Roboto"/>
              <a:ea typeface="Roboto"/>
              <a:cs typeface="Roboto"/>
              <a:sym typeface="Roboto"/>
            </a:endParaRPr>
          </a:p>
          <a:p>
            <a:pPr marL="457200" marR="0" lvl="0" indent="-304800" algn="l" rtl="0">
              <a:lnSpc>
                <a:spcPct val="115000"/>
              </a:lnSpc>
              <a:spcBef>
                <a:spcPts val="0"/>
              </a:spcBef>
              <a:spcAft>
                <a:spcPts val="0"/>
              </a:spcAft>
              <a:buClr>
                <a:srgbClr val="F8F8F8"/>
              </a:buClr>
              <a:buSzPts val="1200"/>
              <a:buFont typeface="Roboto"/>
              <a:buChar char="➢"/>
            </a:pPr>
            <a:r>
              <a:rPr lang="en-GB" sz="1200" b="0" i="0" u="none" strike="noStrike" cap="none">
                <a:solidFill>
                  <a:srgbClr val="F8F8F8"/>
                </a:solidFill>
                <a:highlight>
                  <a:schemeClr val="dk1"/>
                </a:highlight>
                <a:latin typeface="Roboto"/>
                <a:ea typeface="Roboto"/>
                <a:cs typeface="Roboto"/>
                <a:sym typeface="Roboto"/>
              </a:rPr>
              <a:t>Ronald Graham has an Erdős number = 1 </a:t>
            </a:r>
            <a:endParaRPr sz="1200" b="0" i="0" u="none" strike="noStrike" cap="none">
              <a:solidFill>
                <a:srgbClr val="F8F8F8"/>
              </a:solidFill>
              <a:highlight>
                <a:schemeClr val="dk1"/>
              </a:highlight>
              <a:latin typeface="Roboto"/>
              <a:ea typeface="Roboto"/>
              <a:cs typeface="Roboto"/>
              <a:sym typeface="Roboto"/>
            </a:endParaRPr>
          </a:p>
          <a:p>
            <a:pPr marL="914400" marR="0" lvl="0" indent="0" algn="l" rtl="0">
              <a:lnSpc>
                <a:spcPct val="115000"/>
              </a:lnSpc>
              <a:spcBef>
                <a:spcPts val="0"/>
              </a:spcBef>
              <a:spcAft>
                <a:spcPts val="0"/>
              </a:spcAft>
              <a:buClr>
                <a:srgbClr val="000000"/>
              </a:buClr>
              <a:buSzPts val="1200"/>
              <a:buFont typeface="Arial"/>
              <a:buNone/>
            </a:pPr>
            <a:endParaRPr sz="1200" b="0" i="0" u="none" strike="noStrike" cap="none">
              <a:solidFill>
                <a:srgbClr val="F8F8F8"/>
              </a:solidFill>
              <a:highlight>
                <a:schemeClr val="dk1"/>
              </a:highlight>
              <a:latin typeface="Roboto"/>
              <a:ea typeface="Roboto"/>
              <a:cs typeface="Roboto"/>
              <a:sym typeface="Roboto"/>
            </a:endParaRPr>
          </a:p>
          <a:p>
            <a:pPr marL="457200" marR="0" lvl="0" indent="-304800" algn="l" rtl="0">
              <a:lnSpc>
                <a:spcPct val="115000"/>
              </a:lnSpc>
              <a:spcBef>
                <a:spcPts val="0"/>
              </a:spcBef>
              <a:spcAft>
                <a:spcPts val="0"/>
              </a:spcAft>
              <a:buClr>
                <a:srgbClr val="F8F8F8"/>
              </a:buClr>
              <a:buSzPts val="1200"/>
              <a:buFont typeface="Roboto"/>
              <a:buChar char="➢"/>
            </a:pPr>
            <a:r>
              <a:rPr lang="en-GB" sz="1200" b="0" i="0" u="none" strike="noStrike" cap="none">
                <a:solidFill>
                  <a:srgbClr val="F8F8F8"/>
                </a:solidFill>
                <a:highlight>
                  <a:schemeClr val="dk1"/>
                </a:highlight>
                <a:latin typeface="Roboto"/>
                <a:ea typeface="Roboto"/>
                <a:cs typeface="Roboto"/>
                <a:sym typeface="Roboto"/>
              </a:rPr>
              <a:t>Algorithm Outline: </a:t>
            </a:r>
            <a:endParaRPr sz="1200" b="0" i="0" u="none" strike="noStrike" cap="none">
              <a:solidFill>
                <a:srgbClr val="F8F8F8"/>
              </a:solidFill>
              <a:highlight>
                <a:schemeClr val="dk1"/>
              </a:highlight>
              <a:latin typeface="Roboto"/>
              <a:ea typeface="Roboto"/>
              <a:cs typeface="Roboto"/>
              <a:sym typeface="Roboto"/>
            </a:endParaRPr>
          </a:p>
          <a:p>
            <a:pPr marL="0" marR="0" lvl="0" indent="457200" algn="l" rtl="0">
              <a:lnSpc>
                <a:spcPct val="115000"/>
              </a:lnSpc>
              <a:spcBef>
                <a:spcPts val="0"/>
              </a:spcBef>
              <a:spcAft>
                <a:spcPts val="0"/>
              </a:spcAft>
              <a:buClr>
                <a:srgbClr val="000000"/>
              </a:buClr>
              <a:buSzPts val="1200"/>
              <a:buFont typeface="Arial"/>
              <a:buNone/>
            </a:pPr>
            <a:endParaRPr sz="1200" b="0" i="0" u="none" strike="noStrike" cap="none">
              <a:solidFill>
                <a:srgbClr val="F8F8F8"/>
              </a:solidFill>
              <a:highlight>
                <a:schemeClr val="dk1"/>
              </a:highlight>
              <a:latin typeface="Roboto"/>
              <a:ea typeface="Roboto"/>
              <a:cs typeface="Roboto"/>
              <a:sym typeface="Roboto"/>
            </a:endParaRPr>
          </a:p>
          <a:p>
            <a:pPr marL="457200" marR="0" lvl="0" indent="-304800" algn="l" rtl="0">
              <a:lnSpc>
                <a:spcPct val="115000"/>
              </a:lnSpc>
              <a:spcBef>
                <a:spcPts val="0"/>
              </a:spcBef>
              <a:spcAft>
                <a:spcPts val="0"/>
              </a:spcAft>
              <a:buClr>
                <a:srgbClr val="F8F8F8"/>
              </a:buClr>
              <a:buSzPts val="1200"/>
              <a:buFont typeface="Roboto"/>
              <a:buChar char="❏"/>
            </a:pPr>
            <a:r>
              <a:rPr lang="en-GB" sz="1200" b="0" i="0" u="none" strike="noStrike" cap="none">
                <a:solidFill>
                  <a:srgbClr val="F8F8F8"/>
                </a:solidFill>
                <a:highlight>
                  <a:schemeClr val="dk1"/>
                </a:highlight>
                <a:latin typeface="Roboto"/>
                <a:ea typeface="Roboto"/>
                <a:cs typeface="Roboto"/>
                <a:sym typeface="Roboto"/>
              </a:rPr>
              <a:t>Take as input a set of points S, and begin with an empty stack H. </a:t>
            </a:r>
            <a:endParaRPr sz="1200" b="0" i="0" u="none" strike="noStrike" cap="none">
              <a:solidFill>
                <a:srgbClr val="F8F8F8"/>
              </a:solidFill>
              <a:highlight>
                <a:schemeClr val="dk1"/>
              </a:highlight>
              <a:latin typeface="Roboto"/>
              <a:ea typeface="Roboto"/>
              <a:cs typeface="Roboto"/>
              <a:sym typeface="Roboto"/>
            </a:endParaRPr>
          </a:p>
          <a:p>
            <a:pPr marL="457200" marR="0" lvl="0" indent="-304800" algn="l" rtl="0">
              <a:lnSpc>
                <a:spcPct val="115000"/>
              </a:lnSpc>
              <a:spcBef>
                <a:spcPts val="0"/>
              </a:spcBef>
              <a:spcAft>
                <a:spcPts val="0"/>
              </a:spcAft>
              <a:buClr>
                <a:srgbClr val="F8F8F8"/>
              </a:buClr>
              <a:buSzPts val="1200"/>
              <a:buFont typeface="Roboto"/>
              <a:buChar char="❏"/>
            </a:pPr>
            <a:r>
              <a:rPr lang="en-GB" sz="1200" b="0" i="0" u="none" strike="noStrike" cap="none">
                <a:solidFill>
                  <a:srgbClr val="F8F8F8"/>
                </a:solidFill>
                <a:highlight>
                  <a:schemeClr val="dk1"/>
                </a:highlight>
                <a:latin typeface="Roboto"/>
                <a:ea typeface="Roboto"/>
                <a:cs typeface="Roboto"/>
                <a:sym typeface="Roboto"/>
              </a:rPr>
              <a:t>Take the lowest point in S, call it p0, and add it to the stack H. </a:t>
            </a:r>
            <a:endParaRPr sz="1200" b="0" i="0" u="none" strike="noStrike" cap="none">
              <a:solidFill>
                <a:srgbClr val="F8F8F8"/>
              </a:solidFill>
              <a:highlight>
                <a:schemeClr val="dk1"/>
              </a:highlight>
              <a:latin typeface="Roboto"/>
              <a:ea typeface="Roboto"/>
              <a:cs typeface="Roboto"/>
              <a:sym typeface="Roboto"/>
            </a:endParaRPr>
          </a:p>
          <a:p>
            <a:pPr marL="457200" marR="0" lvl="0" indent="-304800" algn="l" rtl="0">
              <a:lnSpc>
                <a:spcPct val="115000"/>
              </a:lnSpc>
              <a:spcBef>
                <a:spcPts val="0"/>
              </a:spcBef>
              <a:spcAft>
                <a:spcPts val="0"/>
              </a:spcAft>
              <a:buClr>
                <a:srgbClr val="F8F8F8"/>
              </a:buClr>
              <a:buSzPts val="1200"/>
              <a:buFont typeface="Roboto"/>
              <a:buChar char="❏"/>
            </a:pPr>
            <a:r>
              <a:rPr lang="en-GB" sz="1200" b="0" i="0" u="none" strike="noStrike" cap="none">
                <a:solidFill>
                  <a:srgbClr val="F8F8F8"/>
                </a:solidFill>
                <a:highlight>
                  <a:schemeClr val="dk1"/>
                </a:highlight>
                <a:latin typeface="Roboto"/>
                <a:ea typeface="Roboto"/>
                <a:cs typeface="Roboto"/>
                <a:sym typeface="Roboto"/>
              </a:rPr>
              <a:t>Take a horizontal line L through p0 and sort the set S by the angle from L.</a:t>
            </a:r>
            <a:endParaRPr sz="1200" b="0" i="0" u="none" strike="noStrike" cap="none">
              <a:solidFill>
                <a:srgbClr val="F8F8F8"/>
              </a:solidFill>
              <a:highlight>
                <a:schemeClr val="dk1"/>
              </a:highlight>
              <a:latin typeface="Roboto"/>
              <a:ea typeface="Roboto"/>
              <a:cs typeface="Roboto"/>
              <a:sym typeface="Roboto"/>
            </a:endParaRPr>
          </a:p>
          <a:p>
            <a:pPr marL="457200" marR="0" lvl="0" indent="-304800" algn="l" rtl="0">
              <a:lnSpc>
                <a:spcPct val="115000"/>
              </a:lnSpc>
              <a:spcBef>
                <a:spcPts val="0"/>
              </a:spcBef>
              <a:spcAft>
                <a:spcPts val="0"/>
              </a:spcAft>
              <a:buClr>
                <a:srgbClr val="F8F8F8"/>
              </a:buClr>
              <a:buSzPts val="1200"/>
              <a:buFont typeface="Roboto"/>
              <a:buChar char="❏"/>
            </a:pPr>
            <a:r>
              <a:rPr lang="en-GB" sz="1200" b="0" i="0" u="none" strike="noStrike" cap="none">
                <a:solidFill>
                  <a:srgbClr val="F8F8F8"/>
                </a:solidFill>
                <a:highlight>
                  <a:schemeClr val="dk1"/>
                </a:highlight>
                <a:latin typeface="Roboto"/>
                <a:ea typeface="Roboto"/>
                <a:cs typeface="Roboto"/>
                <a:sym typeface="Roboto"/>
              </a:rPr>
              <a:t>Push points onto the stack if they make a left turn from the previous  point. </a:t>
            </a:r>
            <a:endParaRPr sz="1200" b="0" i="0" u="none" strike="noStrike" cap="none">
              <a:solidFill>
                <a:srgbClr val="F8F8F8"/>
              </a:solidFill>
              <a:highlight>
                <a:schemeClr val="dk1"/>
              </a:highlight>
              <a:latin typeface="Roboto"/>
              <a:ea typeface="Roboto"/>
              <a:cs typeface="Roboto"/>
              <a:sym typeface="Roboto"/>
            </a:endParaRPr>
          </a:p>
          <a:p>
            <a:pPr marL="457200" marR="0" lvl="0" indent="-304800" algn="l" rtl="0">
              <a:lnSpc>
                <a:spcPct val="115000"/>
              </a:lnSpc>
              <a:spcBef>
                <a:spcPts val="0"/>
              </a:spcBef>
              <a:spcAft>
                <a:spcPts val="0"/>
              </a:spcAft>
              <a:buClr>
                <a:srgbClr val="F8F8F8"/>
              </a:buClr>
              <a:buSzPts val="1200"/>
              <a:buFont typeface="Roboto"/>
              <a:buChar char="❏"/>
            </a:pPr>
            <a:r>
              <a:rPr lang="en-GB" sz="1200" b="0" i="0" u="none" strike="noStrike" cap="none">
                <a:solidFill>
                  <a:srgbClr val="F8F8F8"/>
                </a:solidFill>
                <a:highlight>
                  <a:schemeClr val="dk1"/>
                </a:highlight>
                <a:latin typeface="Roboto"/>
                <a:ea typeface="Roboto"/>
                <a:cs typeface="Roboto"/>
                <a:sym typeface="Roboto"/>
              </a:rPr>
              <a:t>Pop the previous point from the stack if the next point would make a right turn.</a:t>
            </a:r>
            <a:endParaRPr sz="1200" b="0" i="0" u="none" strike="noStrike" cap="none">
              <a:solidFill>
                <a:srgbClr val="F8F8F8"/>
              </a:solidFill>
              <a:highlight>
                <a:schemeClr val="dk1"/>
              </a:highlight>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13"/>
          <p:cNvSpPr txBox="1">
            <a:spLocks noGrp="1"/>
          </p:cNvSpPr>
          <p:nvPr>
            <p:ph type="title"/>
          </p:nvPr>
        </p:nvSpPr>
        <p:spPr>
          <a:xfrm>
            <a:off x="1118900" y="-1165975"/>
            <a:ext cx="7038900" cy="54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GB"/>
              <a:t>Introducing: Lorem ipsum</a:t>
            </a:r>
            <a:endParaRPr/>
          </a:p>
        </p:txBody>
      </p:sp>
      <p:sp>
        <p:nvSpPr>
          <p:cNvPr id="311" name="Google Shape;311;p13"/>
          <p:cNvSpPr txBox="1">
            <a:spLocks noGrp="1"/>
          </p:cNvSpPr>
          <p:nvPr>
            <p:ph type="subTitle" idx="1"/>
          </p:nvPr>
        </p:nvSpPr>
        <p:spPr>
          <a:xfrm>
            <a:off x="1118900" y="-625075"/>
            <a:ext cx="6750600" cy="437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300"/>
              <a:buNone/>
            </a:pPr>
            <a:r>
              <a:rPr lang="en-GB">
                <a:latin typeface="Montserrat"/>
                <a:ea typeface="Montserrat"/>
                <a:cs typeface="Montserrat"/>
                <a:sym typeface="Montserrat"/>
              </a:rPr>
              <a:t>Showcase how your tools work across different devices</a:t>
            </a:r>
            <a:endParaRPr/>
          </a:p>
        </p:txBody>
      </p:sp>
      <p:sp>
        <p:nvSpPr>
          <p:cNvPr id="312" name="Google Shape;312;p13"/>
          <p:cNvSpPr txBox="1"/>
          <p:nvPr/>
        </p:nvSpPr>
        <p:spPr>
          <a:xfrm>
            <a:off x="-178600" y="622450"/>
            <a:ext cx="30000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313" name="Google Shape;313;p13"/>
          <p:cNvSpPr txBox="1"/>
          <p:nvPr/>
        </p:nvSpPr>
        <p:spPr>
          <a:xfrm>
            <a:off x="1048975" y="233400"/>
            <a:ext cx="4487100" cy="4910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GB" sz="2100" b="1" i="0" u="none" strike="noStrike" cap="none">
                <a:solidFill>
                  <a:schemeClr val="lt1"/>
                </a:solidFill>
                <a:latin typeface="Arial"/>
                <a:ea typeface="Arial"/>
                <a:cs typeface="Arial"/>
                <a:sym typeface="Arial"/>
              </a:rPr>
              <a:t>Graham’s Scan Pseudocode:</a:t>
            </a:r>
            <a:endParaRPr sz="21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lt1"/>
                </a:solidFill>
                <a:latin typeface="Arial"/>
                <a:ea typeface="Arial"/>
                <a:cs typeface="Arial"/>
                <a:sym typeface="Arial"/>
              </a:rPr>
              <a:t>let N = number of points</a:t>
            </a:r>
            <a:endParaRPr sz="11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lt1"/>
                </a:solidFill>
                <a:latin typeface="Arial"/>
                <a:ea typeface="Arial"/>
                <a:cs typeface="Arial"/>
                <a:sym typeface="Arial"/>
              </a:rPr>
              <a:t>let points[N+1] = the array of points</a:t>
            </a:r>
            <a:endParaRPr sz="11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lt1"/>
                </a:solidFill>
                <a:latin typeface="Arial"/>
                <a:ea typeface="Arial"/>
                <a:cs typeface="Arial"/>
                <a:sym typeface="Arial"/>
              </a:rPr>
              <a:t>swap points[1] with the point with the lowest y-coordinate</a:t>
            </a:r>
            <a:endParaRPr sz="11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lt1"/>
                </a:solidFill>
                <a:latin typeface="Arial"/>
                <a:ea typeface="Arial"/>
                <a:cs typeface="Arial"/>
                <a:sym typeface="Arial"/>
              </a:rPr>
              <a:t>sort points by polar angle with points[1]</a:t>
            </a:r>
            <a:endParaRPr sz="11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lt1"/>
                </a:solidFill>
                <a:latin typeface="Arial"/>
                <a:ea typeface="Arial"/>
                <a:cs typeface="Arial"/>
                <a:sym typeface="Arial"/>
              </a:rPr>
              <a:t>    # We want points[0] to be a sentinel point that will stop the loop.</a:t>
            </a:r>
            <a:endParaRPr sz="11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lt1"/>
                </a:solidFill>
                <a:latin typeface="Arial"/>
                <a:ea typeface="Arial"/>
                <a:cs typeface="Arial"/>
                <a:sym typeface="Arial"/>
              </a:rPr>
              <a:t>let points[0] = points[N]</a:t>
            </a:r>
            <a:endParaRPr sz="11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lt1"/>
                </a:solidFill>
                <a:latin typeface="Arial"/>
                <a:ea typeface="Arial"/>
                <a:cs typeface="Arial"/>
                <a:sym typeface="Arial"/>
              </a:rPr>
              <a:t>    # M will denote the number of points on the convex hull.</a:t>
            </a:r>
            <a:endParaRPr sz="11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lt1"/>
                </a:solidFill>
                <a:latin typeface="Arial"/>
                <a:ea typeface="Arial"/>
                <a:cs typeface="Arial"/>
                <a:sym typeface="Arial"/>
              </a:rPr>
              <a:t>let M = 1</a:t>
            </a:r>
            <a:endParaRPr sz="11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lt1"/>
                </a:solidFill>
                <a:latin typeface="Arial"/>
                <a:ea typeface="Arial"/>
                <a:cs typeface="Arial"/>
                <a:sym typeface="Arial"/>
              </a:rPr>
              <a:t>for i = 2 to N:</a:t>
            </a:r>
            <a:endParaRPr sz="11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lt1"/>
                </a:solidFill>
                <a:latin typeface="Arial"/>
                <a:ea typeface="Arial"/>
                <a:cs typeface="Arial"/>
                <a:sym typeface="Arial"/>
              </a:rPr>
              <a:t>    # Find next valid point on convex hull.</a:t>
            </a:r>
            <a:endParaRPr sz="11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lt1"/>
                </a:solidFill>
                <a:latin typeface="Arial"/>
                <a:ea typeface="Arial"/>
                <a:cs typeface="Arial"/>
                <a:sym typeface="Arial"/>
              </a:rPr>
              <a:t>    while ccw(points[M-1], points[M], points[i]) &lt;= 0:</a:t>
            </a:r>
            <a:endParaRPr sz="11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lt1"/>
                </a:solidFill>
                <a:latin typeface="Arial"/>
                <a:ea typeface="Arial"/>
                <a:cs typeface="Arial"/>
                <a:sym typeface="Arial"/>
              </a:rPr>
              <a:t>        if M &gt; 1:</a:t>
            </a:r>
            <a:endParaRPr sz="11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lt1"/>
                </a:solidFill>
                <a:latin typeface="Arial"/>
                <a:ea typeface="Arial"/>
                <a:cs typeface="Arial"/>
                <a:sym typeface="Arial"/>
              </a:rPr>
              <a:t>            M -= 1</a:t>
            </a:r>
            <a:endParaRPr sz="11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lt1"/>
                </a:solidFill>
                <a:latin typeface="Arial"/>
                <a:ea typeface="Arial"/>
                <a:cs typeface="Arial"/>
                <a:sym typeface="Arial"/>
              </a:rPr>
              <a:t>            continue</a:t>
            </a:r>
            <a:endParaRPr sz="11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lt1"/>
                </a:solidFill>
                <a:latin typeface="Arial"/>
                <a:ea typeface="Arial"/>
                <a:cs typeface="Arial"/>
                <a:sym typeface="Arial"/>
              </a:rPr>
              <a:t>        # All points are collinear</a:t>
            </a:r>
            <a:endParaRPr sz="11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lt1"/>
                </a:solidFill>
                <a:latin typeface="Arial"/>
                <a:ea typeface="Arial"/>
                <a:cs typeface="Arial"/>
                <a:sym typeface="Arial"/>
              </a:rPr>
              <a:t>        else if i == N:</a:t>
            </a:r>
            <a:endParaRPr sz="11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lt1"/>
                </a:solidFill>
                <a:latin typeface="Arial"/>
                <a:ea typeface="Arial"/>
                <a:cs typeface="Arial"/>
                <a:sym typeface="Arial"/>
              </a:rPr>
              <a:t>            break</a:t>
            </a:r>
            <a:endParaRPr sz="11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lt1"/>
                </a:solidFill>
                <a:latin typeface="Arial"/>
                <a:ea typeface="Arial"/>
                <a:cs typeface="Arial"/>
                <a:sym typeface="Arial"/>
              </a:rPr>
              <a:t>        else</a:t>
            </a:r>
            <a:endParaRPr sz="11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lt1"/>
                </a:solidFill>
                <a:latin typeface="Arial"/>
                <a:ea typeface="Arial"/>
                <a:cs typeface="Arial"/>
                <a:sym typeface="Arial"/>
              </a:rPr>
              <a:t>            i += 1</a:t>
            </a:r>
            <a:endParaRPr sz="11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lt1"/>
                </a:solidFill>
                <a:latin typeface="Arial"/>
                <a:ea typeface="Arial"/>
                <a:cs typeface="Arial"/>
                <a:sym typeface="Arial"/>
              </a:rPr>
              <a:t>    # Update M and swap points[i] to the correct place.</a:t>
            </a:r>
            <a:endParaRPr sz="11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lt1"/>
                </a:solidFill>
                <a:latin typeface="Arial"/>
                <a:ea typeface="Arial"/>
                <a:cs typeface="Arial"/>
                <a:sym typeface="Arial"/>
              </a:rPr>
              <a:t>    # This code is wrong as explained in the talk page. When M and i are the same,</a:t>
            </a:r>
            <a:endParaRPr sz="11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lt1"/>
                </a:solidFill>
                <a:latin typeface="Arial"/>
                <a:ea typeface="Arial"/>
                <a:cs typeface="Arial"/>
                <a:sym typeface="Arial"/>
              </a:rPr>
              <a:t>    the algorithm ends up in an infinite loop.</a:t>
            </a:r>
            <a:endParaRPr sz="11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lt1"/>
                </a:solidFill>
                <a:latin typeface="Arial"/>
                <a:ea typeface="Arial"/>
                <a:cs typeface="Arial"/>
                <a:sym typeface="Arial"/>
              </a:rPr>
              <a:t>M += 1</a:t>
            </a:r>
            <a:endParaRPr sz="11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lt1"/>
                </a:solidFill>
                <a:latin typeface="Arial"/>
                <a:ea typeface="Arial"/>
                <a:cs typeface="Arial"/>
                <a:sym typeface="Arial"/>
              </a:rPr>
              <a:t>swap points[M] with points[i]</a:t>
            </a:r>
            <a:endParaRPr sz="1100" b="0" i="0" u="none" strike="noStrike" cap="none">
              <a:solidFill>
                <a:schemeClr val="lt1"/>
              </a:solidFill>
              <a:latin typeface="Arial"/>
              <a:ea typeface="Arial"/>
              <a:cs typeface="Arial"/>
              <a:sym typeface="Arial"/>
            </a:endParaRPr>
          </a:p>
        </p:txBody>
      </p:sp>
      <p:pic>
        <p:nvPicPr>
          <p:cNvPr id="314" name="Google Shape;314;p13"/>
          <p:cNvPicPr preferRelativeResize="0"/>
          <p:nvPr/>
        </p:nvPicPr>
        <p:blipFill rotWithShape="1">
          <a:blip r:embed="rId3">
            <a:alphaModFix/>
          </a:blip>
          <a:srcRect/>
          <a:stretch/>
        </p:blipFill>
        <p:spPr>
          <a:xfrm>
            <a:off x="5694100" y="1084900"/>
            <a:ext cx="3233201" cy="2952750"/>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14"/>
          <p:cNvSpPr txBox="1">
            <a:spLocks noGrp="1"/>
          </p:cNvSpPr>
          <p:nvPr>
            <p:ph type="title" idx="2"/>
          </p:nvPr>
        </p:nvSpPr>
        <p:spPr>
          <a:xfrm>
            <a:off x="1145100" y="307090"/>
            <a:ext cx="3005700" cy="51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000"/>
              <a:buNone/>
            </a:pPr>
            <a:r>
              <a:rPr lang="en-GB" sz="1600" b="1"/>
              <a:t>Output from our code:</a:t>
            </a:r>
            <a:endParaRPr sz="1600" b="1"/>
          </a:p>
          <a:p>
            <a:pPr marL="0" lvl="0" indent="0" algn="l" rtl="0">
              <a:lnSpc>
                <a:spcPct val="100000"/>
              </a:lnSpc>
              <a:spcBef>
                <a:spcPts val="0"/>
              </a:spcBef>
              <a:spcAft>
                <a:spcPts val="0"/>
              </a:spcAft>
              <a:buSzPts val="1000"/>
              <a:buNone/>
            </a:pPr>
            <a:r>
              <a:rPr lang="en-GB" sz="1600" b="1"/>
              <a:t>(Jarvis March)</a:t>
            </a:r>
            <a:endParaRPr sz="1600" b="1"/>
          </a:p>
        </p:txBody>
      </p:sp>
      <p:sp>
        <p:nvSpPr>
          <p:cNvPr id="320" name="Google Shape;320;p14"/>
          <p:cNvSpPr txBox="1">
            <a:spLocks noGrp="1"/>
          </p:cNvSpPr>
          <p:nvPr>
            <p:ph type="title"/>
          </p:nvPr>
        </p:nvSpPr>
        <p:spPr>
          <a:xfrm>
            <a:off x="445100" y="1082000"/>
            <a:ext cx="4025400" cy="3813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GB" sz="1200">
                <a:solidFill>
                  <a:srgbClr val="F8F8F8"/>
                </a:solidFill>
                <a:highlight>
                  <a:schemeClr val="dk1"/>
                </a:highlight>
                <a:latin typeface="Roboto"/>
                <a:ea typeface="Roboto"/>
                <a:cs typeface="Roboto"/>
                <a:sym typeface="Roboto"/>
              </a:rPr>
              <a:t>The Jarvis March algorithm can be used for path planning in certain scenarios. It is primarily designed for finding the corner points of a convex hull from a given set of data points. However, it can be adapted for path planning by considering the data points as obstacles and finding the convex hull around them.</a:t>
            </a:r>
            <a:endParaRPr sz="1200">
              <a:solidFill>
                <a:srgbClr val="F8F8F8"/>
              </a:solidFill>
              <a:highlight>
                <a:schemeClr val="dk1"/>
              </a:highlight>
              <a:latin typeface="Roboto"/>
              <a:ea typeface="Roboto"/>
              <a:cs typeface="Roboto"/>
              <a:sym typeface="Roboto"/>
            </a:endParaRPr>
          </a:p>
          <a:p>
            <a:pPr marL="0" lvl="0" indent="0" algn="l" rtl="0">
              <a:lnSpc>
                <a:spcPct val="115000"/>
              </a:lnSpc>
              <a:spcBef>
                <a:spcPts val="0"/>
              </a:spcBef>
              <a:spcAft>
                <a:spcPts val="0"/>
              </a:spcAft>
              <a:buSzPts val="1800"/>
              <a:buNone/>
            </a:pPr>
            <a:r>
              <a:rPr lang="en-GB" sz="1200">
                <a:solidFill>
                  <a:srgbClr val="F8F8F8"/>
                </a:solidFill>
                <a:highlight>
                  <a:schemeClr val="dk1"/>
                </a:highlight>
                <a:latin typeface="Roboto"/>
                <a:ea typeface="Roboto"/>
                <a:cs typeface="Roboto"/>
                <a:sym typeface="Roboto"/>
              </a:rPr>
              <a:t>Here is a general outline of how the Jarvis March algorithm can be used for path planning:</a:t>
            </a:r>
            <a:endParaRPr sz="1200">
              <a:solidFill>
                <a:srgbClr val="F8F8F8"/>
              </a:solidFill>
              <a:highlight>
                <a:schemeClr val="dk1"/>
              </a:highlight>
              <a:latin typeface="Roboto"/>
              <a:ea typeface="Roboto"/>
              <a:cs typeface="Roboto"/>
              <a:sym typeface="Roboto"/>
            </a:endParaRPr>
          </a:p>
          <a:p>
            <a:pPr marL="0" lvl="0" indent="0" algn="l" rtl="0">
              <a:lnSpc>
                <a:spcPct val="115000"/>
              </a:lnSpc>
              <a:spcBef>
                <a:spcPts val="0"/>
              </a:spcBef>
              <a:spcAft>
                <a:spcPts val="0"/>
              </a:spcAft>
              <a:buSzPts val="1800"/>
              <a:buNone/>
            </a:pPr>
            <a:endParaRPr sz="1200">
              <a:solidFill>
                <a:srgbClr val="F8F8F8"/>
              </a:solidFill>
              <a:highlight>
                <a:schemeClr val="dk1"/>
              </a:highlight>
              <a:latin typeface="Roboto"/>
              <a:ea typeface="Roboto"/>
              <a:cs typeface="Roboto"/>
              <a:sym typeface="Roboto"/>
            </a:endParaRPr>
          </a:p>
          <a:p>
            <a:pPr marL="457200" lvl="0" indent="-304800" algn="l" rtl="0">
              <a:lnSpc>
                <a:spcPct val="115000"/>
              </a:lnSpc>
              <a:spcBef>
                <a:spcPts val="0"/>
              </a:spcBef>
              <a:spcAft>
                <a:spcPts val="0"/>
              </a:spcAft>
              <a:buClr>
                <a:srgbClr val="F8F8F8"/>
              </a:buClr>
              <a:buSzPts val="1200"/>
              <a:buFont typeface="Roboto"/>
              <a:buAutoNum type="arabicPeriod"/>
            </a:pPr>
            <a:r>
              <a:rPr lang="en-GB" sz="1200">
                <a:solidFill>
                  <a:srgbClr val="F8F8F8"/>
                </a:solidFill>
                <a:highlight>
                  <a:schemeClr val="dk1"/>
                </a:highlight>
                <a:latin typeface="Roboto"/>
                <a:ea typeface="Roboto"/>
                <a:cs typeface="Roboto"/>
                <a:sym typeface="Roboto"/>
              </a:rPr>
              <a:t>Identify the set of obstacles or data points that need to be avoided during path planning.</a:t>
            </a:r>
            <a:endParaRPr sz="1200">
              <a:solidFill>
                <a:srgbClr val="F8F8F8"/>
              </a:solidFill>
              <a:highlight>
                <a:schemeClr val="dk1"/>
              </a:highlight>
              <a:latin typeface="Roboto"/>
              <a:ea typeface="Roboto"/>
              <a:cs typeface="Roboto"/>
              <a:sym typeface="Roboto"/>
            </a:endParaRPr>
          </a:p>
          <a:p>
            <a:pPr marL="457200" lvl="0" indent="-304800" algn="l" rtl="0">
              <a:lnSpc>
                <a:spcPct val="115000"/>
              </a:lnSpc>
              <a:spcBef>
                <a:spcPts val="0"/>
              </a:spcBef>
              <a:spcAft>
                <a:spcPts val="0"/>
              </a:spcAft>
              <a:buClr>
                <a:srgbClr val="F8F8F8"/>
              </a:buClr>
              <a:buSzPts val="1200"/>
              <a:buFont typeface="Roboto"/>
              <a:buAutoNum type="arabicPeriod"/>
            </a:pPr>
            <a:r>
              <a:rPr lang="en-GB" sz="1200">
                <a:solidFill>
                  <a:srgbClr val="F8F8F8"/>
                </a:solidFill>
                <a:highlight>
                  <a:schemeClr val="dk1"/>
                </a:highlight>
                <a:latin typeface="Roboto"/>
                <a:ea typeface="Roboto"/>
                <a:cs typeface="Roboto"/>
                <a:sym typeface="Roboto"/>
              </a:rPr>
              <a:t>Apply the Jarvis March algorithm to find the corner points of the convex hull around the obstacles.</a:t>
            </a:r>
            <a:endParaRPr sz="1200">
              <a:solidFill>
                <a:srgbClr val="F8F8F8"/>
              </a:solidFill>
              <a:highlight>
                <a:schemeClr val="dk1"/>
              </a:highlight>
              <a:latin typeface="Roboto"/>
              <a:ea typeface="Roboto"/>
              <a:cs typeface="Roboto"/>
              <a:sym typeface="Roboto"/>
            </a:endParaRPr>
          </a:p>
          <a:p>
            <a:pPr marL="457200" lvl="0" indent="-304800" algn="l" rtl="0">
              <a:lnSpc>
                <a:spcPct val="115000"/>
              </a:lnSpc>
              <a:spcBef>
                <a:spcPts val="0"/>
              </a:spcBef>
              <a:spcAft>
                <a:spcPts val="0"/>
              </a:spcAft>
              <a:buClr>
                <a:srgbClr val="F8F8F8"/>
              </a:buClr>
              <a:buSzPts val="1200"/>
              <a:buFont typeface="Roboto"/>
              <a:buAutoNum type="arabicPeriod"/>
            </a:pPr>
            <a:r>
              <a:rPr lang="en-GB" sz="1200">
                <a:solidFill>
                  <a:srgbClr val="F8F8F8"/>
                </a:solidFill>
                <a:highlight>
                  <a:schemeClr val="dk1"/>
                </a:highlight>
                <a:latin typeface="Roboto"/>
                <a:ea typeface="Roboto"/>
                <a:cs typeface="Roboto"/>
                <a:sym typeface="Roboto"/>
              </a:rPr>
              <a:t>Use the corner points of the convex hull as waypoints for the planned path.</a:t>
            </a:r>
            <a:endParaRPr sz="1200">
              <a:solidFill>
                <a:srgbClr val="F8F8F8"/>
              </a:solidFill>
              <a:highlight>
                <a:schemeClr val="dk1"/>
              </a:highlight>
              <a:latin typeface="Roboto"/>
              <a:ea typeface="Roboto"/>
              <a:cs typeface="Roboto"/>
              <a:sym typeface="Roboto"/>
            </a:endParaRPr>
          </a:p>
          <a:p>
            <a:pPr marL="457200" lvl="0" indent="-304800" algn="l" rtl="0">
              <a:lnSpc>
                <a:spcPct val="115000"/>
              </a:lnSpc>
              <a:spcBef>
                <a:spcPts val="0"/>
              </a:spcBef>
              <a:spcAft>
                <a:spcPts val="0"/>
              </a:spcAft>
              <a:buClr>
                <a:srgbClr val="F8F8F8"/>
              </a:buClr>
              <a:buSzPts val="1200"/>
              <a:buFont typeface="Roboto"/>
              <a:buAutoNum type="arabicPeriod"/>
            </a:pPr>
            <a:r>
              <a:rPr lang="en-GB" sz="1200">
                <a:solidFill>
                  <a:srgbClr val="F8F8F8"/>
                </a:solidFill>
                <a:highlight>
                  <a:schemeClr val="dk1"/>
                </a:highlight>
                <a:latin typeface="Roboto"/>
                <a:ea typeface="Roboto"/>
                <a:cs typeface="Roboto"/>
                <a:sym typeface="Roboto"/>
              </a:rPr>
              <a:t>Connect the waypoints to form a path that avoids the obstacles and reaches the desired destination.</a:t>
            </a:r>
            <a:endParaRPr sz="1200">
              <a:solidFill>
                <a:srgbClr val="F8F8F8"/>
              </a:solidFill>
              <a:highlight>
                <a:schemeClr val="dk1"/>
              </a:highlight>
              <a:latin typeface="Roboto"/>
              <a:ea typeface="Roboto"/>
              <a:cs typeface="Roboto"/>
              <a:sym typeface="Roboto"/>
            </a:endParaRPr>
          </a:p>
          <a:p>
            <a:pPr marL="0" lvl="0" indent="0" algn="l" rtl="0">
              <a:lnSpc>
                <a:spcPct val="115000"/>
              </a:lnSpc>
              <a:spcBef>
                <a:spcPts val="1200"/>
              </a:spcBef>
              <a:spcAft>
                <a:spcPts val="1600"/>
              </a:spcAft>
              <a:buSzPts val="1800"/>
              <a:buNone/>
            </a:pPr>
            <a:endParaRPr>
              <a:highlight>
                <a:schemeClr val="dk1"/>
              </a:highlight>
            </a:endParaRPr>
          </a:p>
        </p:txBody>
      </p:sp>
      <p:pic>
        <p:nvPicPr>
          <p:cNvPr id="321" name="Google Shape;321;p14"/>
          <p:cNvPicPr preferRelativeResize="0"/>
          <p:nvPr/>
        </p:nvPicPr>
        <p:blipFill rotWithShape="1">
          <a:blip r:embed="rId3">
            <a:alphaModFix/>
          </a:blip>
          <a:srcRect/>
          <a:stretch/>
        </p:blipFill>
        <p:spPr>
          <a:xfrm>
            <a:off x="5112075" y="152400"/>
            <a:ext cx="3706925" cy="4838700"/>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15"/>
          <p:cNvSpPr txBox="1">
            <a:spLocks noGrp="1"/>
          </p:cNvSpPr>
          <p:nvPr>
            <p:ph type="title" idx="2"/>
          </p:nvPr>
        </p:nvSpPr>
        <p:spPr>
          <a:xfrm>
            <a:off x="1271300" y="232290"/>
            <a:ext cx="3005700" cy="51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000"/>
              <a:buNone/>
            </a:pPr>
            <a:r>
              <a:rPr lang="en-GB" sz="1600" b="1"/>
              <a:t>Output from our code:</a:t>
            </a:r>
            <a:endParaRPr sz="1600" b="1"/>
          </a:p>
          <a:p>
            <a:pPr marL="0" lvl="0" indent="0" algn="l" rtl="0">
              <a:lnSpc>
                <a:spcPct val="100000"/>
              </a:lnSpc>
              <a:spcBef>
                <a:spcPts val="0"/>
              </a:spcBef>
              <a:spcAft>
                <a:spcPts val="0"/>
              </a:spcAft>
              <a:buSzPts val="1000"/>
              <a:buNone/>
            </a:pPr>
            <a:r>
              <a:rPr lang="en-GB" sz="1600" b="1"/>
              <a:t>(Graham’s Scan)</a:t>
            </a:r>
            <a:endParaRPr sz="1600" b="1"/>
          </a:p>
          <a:p>
            <a:pPr marL="0" lvl="0" indent="0" algn="l" rtl="0">
              <a:lnSpc>
                <a:spcPct val="100000"/>
              </a:lnSpc>
              <a:spcBef>
                <a:spcPts val="0"/>
              </a:spcBef>
              <a:spcAft>
                <a:spcPts val="0"/>
              </a:spcAft>
              <a:buSzPts val="1000"/>
              <a:buNone/>
            </a:pPr>
            <a:endParaRPr/>
          </a:p>
        </p:txBody>
      </p:sp>
      <p:sp>
        <p:nvSpPr>
          <p:cNvPr id="327" name="Google Shape;327;p15"/>
          <p:cNvSpPr txBox="1">
            <a:spLocks noGrp="1"/>
          </p:cNvSpPr>
          <p:nvPr>
            <p:ph type="title"/>
          </p:nvPr>
        </p:nvSpPr>
        <p:spPr>
          <a:xfrm>
            <a:off x="1022100" y="1000775"/>
            <a:ext cx="3168300" cy="456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GB" sz="1200">
                <a:solidFill>
                  <a:srgbClr val="F8F8F8"/>
                </a:solidFill>
                <a:highlight>
                  <a:srgbClr val="313135"/>
                </a:highlight>
                <a:latin typeface="Roboto"/>
                <a:ea typeface="Roboto"/>
                <a:cs typeface="Roboto"/>
                <a:sym typeface="Roboto"/>
              </a:rPr>
              <a:t>While the Graham's Scan algorithm is primarily used for finding the corner points of a convex hull, it can also be adapted for path planning in certain scenarios. Here is a general outline of how the Graham's Scan algorithm can be used for path planning:</a:t>
            </a:r>
            <a:endParaRPr sz="1200">
              <a:solidFill>
                <a:srgbClr val="F8F8F8"/>
              </a:solidFill>
              <a:highlight>
                <a:srgbClr val="313135"/>
              </a:highlight>
              <a:latin typeface="Roboto"/>
              <a:ea typeface="Roboto"/>
              <a:cs typeface="Roboto"/>
              <a:sym typeface="Roboto"/>
            </a:endParaRPr>
          </a:p>
          <a:p>
            <a:pPr marL="457200" lvl="0" indent="-304800" algn="l" rtl="0">
              <a:lnSpc>
                <a:spcPct val="115000"/>
              </a:lnSpc>
              <a:spcBef>
                <a:spcPts val="0"/>
              </a:spcBef>
              <a:spcAft>
                <a:spcPts val="0"/>
              </a:spcAft>
              <a:buClr>
                <a:srgbClr val="F8F8F8"/>
              </a:buClr>
              <a:buSzPts val="1200"/>
              <a:buFont typeface="Roboto"/>
              <a:buAutoNum type="arabicPeriod"/>
            </a:pPr>
            <a:r>
              <a:rPr lang="en-GB" sz="1200">
                <a:solidFill>
                  <a:srgbClr val="F8F8F8"/>
                </a:solidFill>
                <a:highlight>
                  <a:srgbClr val="313135"/>
                </a:highlight>
                <a:latin typeface="Roboto"/>
                <a:ea typeface="Roboto"/>
                <a:cs typeface="Roboto"/>
                <a:sym typeface="Roboto"/>
              </a:rPr>
              <a:t>Identify the obstacles or data points that need to be avoided during path planning.</a:t>
            </a:r>
            <a:endParaRPr sz="1200">
              <a:solidFill>
                <a:srgbClr val="F8F8F8"/>
              </a:solidFill>
              <a:highlight>
                <a:srgbClr val="313135"/>
              </a:highlight>
              <a:latin typeface="Roboto"/>
              <a:ea typeface="Roboto"/>
              <a:cs typeface="Roboto"/>
              <a:sym typeface="Roboto"/>
            </a:endParaRPr>
          </a:p>
          <a:p>
            <a:pPr marL="457200" lvl="0" indent="-304800" algn="l" rtl="0">
              <a:lnSpc>
                <a:spcPct val="115000"/>
              </a:lnSpc>
              <a:spcBef>
                <a:spcPts val="0"/>
              </a:spcBef>
              <a:spcAft>
                <a:spcPts val="0"/>
              </a:spcAft>
              <a:buClr>
                <a:srgbClr val="F8F8F8"/>
              </a:buClr>
              <a:buSzPts val="1200"/>
              <a:buFont typeface="Roboto"/>
              <a:buAutoNum type="arabicPeriod"/>
            </a:pPr>
            <a:r>
              <a:rPr lang="en-GB" sz="1200">
                <a:solidFill>
                  <a:srgbClr val="F8F8F8"/>
                </a:solidFill>
                <a:highlight>
                  <a:srgbClr val="313135"/>
                </a:highlight>
                <a:latin typeface="Roboto"/>
                <a:ea typeface="Roboto"/>
                <a:cs typeface="Roboto"/>
                <a:sym typeface="Roboto"/>
              </a:rPr>
              <a:t>Apply the Graham's Scan algorithm to find the corner points of the convex hull around the obstacles.</a:t>
            </a:r>
            <a:endParaRPr sz="1200">
              <a:solidFill>
                <a:srgbClr val="F8F8F8"/>
              </a:solidFill>
              <a:highlight>
                <a:srgbClr val="313135"/>
              </a:highlight>
              <a:latin typeface="Roboto"/>
              <a:ea typeface="Roboto"/>
              <a:cs typeface="Roboto"/>
              <a:sym typeface="Roboto"/>
            </a:endParaRPr>
          </a:p>
          <a:p>
            <a:pPr marL="457200" lvl="0" indent="-304800" algn="l" rtl="0">
              <a:lnSpc>
                <a:spcPct val="115000"/>
              </a:lnSpc>
              <a:spcBef>
                <a:spcPts val="0"/>
              </a:spcBef>
              <a:spcAft>
                <a:spcPts val="0"/>
              </a:spcAft>
              <a:buClr>
                <a:srgbClr val="F8F8F8"/>
              </a:buClr>
              <a:buSzPts val="1200"/>
              <a:buFont typeface="Roboto"/>
              <a:buAutoNum type="arabicPeriod"/>
            </a:pPr>
            <a:r>
              <a:rPr lang="en-GB" sz="1200">
                <a:solidFill>
                  <a:srgbClr val="F8F8F8"/>
                </a:solidFill>
                <a:highlight>
                  <a:srgbClr val="313135"/>
                </a:highlight>
                <a:latin typeface="Roboto"/>
                <a:ea typeface="Roboto"/>
                <a:cs typeface="Roboto"/>
                <a:sym typeface="Roboto"/>
              </a:rPr>
              <a:t>Use the corner points of the convex hull as waypoints for the planned path.</a:t>
            </a:r>
            <a:endParaRPr sz="1200">
              <a:solidFill>
                <a:srgbClr val="F8F8F8"/>
              </a:solidFill>
              <a:highlight>
                <a:srgbClr val="313135"/>
              </a:highlight>
              <a:latin typeface="Roboto"/>
              <a:ea typeface="Roboto"/>
              <a:cs typeface="Roboto"/>
              <a:sym typeface="Roboto"/>
            </a:endParaRPr>
          </a:p>
          <a:p>
            <a:pPr marL="457200" lvl="0" indent="-304800" algn="l" rtl="0">
              <a:lnSpc>
                <a:spcPct val="115000"/>
              </a:lnSpc>
              <a:spcBef>
                <a:spcPts val="0"/>
              </a:spcBef>
              <a:spcAft>
                <a:spcPts val="0"/>
              </a:spcAft>
              <a:buClr>
                <a:srgbClr val="F8F8F8"/>
              </a:buClr>
              <a:buSzPts val="1200"/>
              <a:buFont typeface="Roboto"/>
              <a:buAutoNum type="arabicPeriod"/>
            </a:pPr>
            <a:r>
              <a:rPr lang="en-GB" sz="1200">
                <a:solidFill>
                  <a:srgbClr val="F8F8F8"/>
                </a:solidFill>
                <a:highlight>
                  <a:srgbClr val="313135"/>
                </a:highlight>
                <a:latin typeface="Roboto"/>
                <a:ea typeface="Roboto"/>
                <a:cs typeface="Roboto"/>
                <a:sym typeface="Roboto"/>
              </a:rPr>
              <a:t>Connect the waypoints to form a path that avoids the obstacles and reaches the desired destination.</a:t>
            </a:r>
            <a:endParaRPr sz="1200">
              <a:solidFill>
                <a:srgbClr val="F8F8F8"/>
              </a:solidFill>
              <a:highlight>
                <a:srgbClr val="313135"/>
              </a:highlight>
              <a:latin typeface="Roboto"/>
              <a:ea typeface="Roboto"/>
              <a:cs typeface="Roboto"/>
              <a:sym typeface="Roboto"/>
            </a:endParaRPr>
          </a:p>
          <a:p>
            <a:pPr marL="0" lvl="0" indent="0" algn="l" rtl="0">
              <a:lnSpc>
                <a:spcPct val="115000"/>
              </a:lnSpc>
              <a:spcBef>
                <a:spcPts val="1200"/>
              </a:spcBef>
              <a:spcAft>
                <a:spcPts val="1600"/>
              </a:spcAft>
              <a:buSzPts val="1800"/>
              <a:buNone/>
            </a:pPr>
            <a:endParaRPr/>
          </a:p>
        </p:txBody>
      </p:sp>
      <p:pic>
        <p:nvPicPr>
          <p:cNvPr id="328" name="Google Shape;328;p15"/>
          <p:cNvPicPr preferRelativeResize="0"/>
          <p:nvPr/>
        </p:nvPicPr>
        <p:blipFill rotWithShape="1">
          <a:blip r:embed="rId3">
            <a:alphaModFix/>
          </a:blip>
          <a:srcRect/>
          <a:stretch/>
        </p:blipFill>
        <p:spPr>
          <a:xfrm>
            <a:off x="5015200" y="152400"/>
            <a:ext cx="3568541" cy="4838700"/>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16"/>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GB" sz="2200" b="1"/>
              <a:t>Time And Space Complexities Of Jarvis March</a:t>
            </a:r>
            <a:endParaRPr sz="2200" b="1"/>
          </a:p>
        </p:txBody>
      </p:sp>
      <p:pic>
        <p:nvPicPr>
          <p:cNvPr id="334" name="Google Shape;334;p16"/>
          <p:cNvPicPr preferRelativeResize="0"/>
          <p:nvPr/>
        </p:nvPicPr>
        <p:blipFill rotWithShape="1">
          <a:blip r:embed="rId3">
            <a:alphaModFix/>
          </a:blip>
          <a:srcRect/>
          <a:stretch/>
        </p:blipFill>
        <p:spPr>
          <a:xfrm>
            <a:off x="4858975" y="1399075"/>
            <a:ext cx="3848100" cy="2686050"/>
          </a:xfrm>
          <a:prstGeom prst="rect">
            <a:avLst/>
          </a:prstGeom>
          <a:noFill/>
          <a:ln>
            <a:noFill/>
          </a:ln>
        </p:spPr>
      </p:pic>
      <p:sp>
        <p:nvSpPr>
          <p:cNvPr id="335" name="Google Shape;335;p16"/>
          <p:cNvSpPr txBox="1"/>
          <p:nvPr/>
        </p:nvSpPr>
        <p:spPr>
          <a:xfrm>
            <a:off x="590750" y="1452400"/>
            <a:ext cx="4185900" cy="2784600"/>
          </a:xfrm>
          <a:prstGeom prst="rect">
            <a:avLst/>
          </a:prstGeom>
          <a:noFill/>
          <a:ln>
            <a:noFill/>
          </a:ln>
        </p:spPr>
        <p:txBody>
          <a:bodyPr spcFirstLastPara="1" wrap="square" lIns="91425" tIns="91425" rIns="91425" bIns="91425" anchor="t" anchorCtr="0">
            <a:spAutoFit/>
          </a:bodyPr>
          <a:lstStyle/>
          <a:p>
            <a:pPr marL="457200" marR="457200" lvl="0" indent="-295275" algn="l" rtl="0">
              <a:lnSpc>
                <a:spcPct val="160000"/>
              </a:lnSpc>
              <a:spcBef>
                <a:spcPts val="0"/>
              </a:spcBef>
              <a:spcAft>
                <a:spcPts val="0"/>
              </a:spcAft>
              <a:buClr>
                <a:schemeClr val="lt1"/>
              </a:buClr>
              <a:buSzPts val="1050"/>
              <a:buFont typeface="Arial"/>
              <a:buChar char="➔"/>
            </a:pPr>
            <a:r>
              <a:rPr lang="en-GB" sz="1050" b="0" i="0" u="none" strike="noStrike" cap="none">
                <a:solidFill>
                  <a:schemeClr val="lt1"/>
                </a:solidFill>
                <a:highlight>
                  <a:schemeClr val="dk1"/>
                </a:highlight>
                <a:latin typeface="Arial"/>
                <a:ea typeface="Arial"/>
                <a:cs typeface="Arial"/>
                <a:sym typeface="Arial"/>
              </a:rPr>
              <a:t>Worst case time complexity: </a:t>
            </a:r>
            <a:r>
              <a:rPr lang="en-GB" sz="850" b="1" i="0" u="none" strike="noStrike" cap="none">
                <a:solidFill>
                  <a:schemeClr val="lt1"/>
                </a:solidFill>
                <a:highlight>
                  <a:schemeClr val="dk1"/>
                </a:highlight>
                <a:latin typeface="Courier New"/>
                <a:ea typeface="Courier New"/>
                <a:cs typeface="Courier New"/>
                <a:sym typeface="Courier New"/>
              </a:rPr>
              <a:t>Θ(N ^ 2)</a:t>
            </a:r>
            <a:endParaRPr sz="850" b="1" i="0" u="none" strike="noStrike" cap="none">
              <a:solidFill>
                <a:schemeClr val="lt1"/>
              </a:solidFill>
              <a:highlight>
                <a:schemeClr val="dk1"/>
              </a:highlight>
              <a:latin typeface="Courier New"/>
              <a:ea typeface="Courier New"/>
              <a:cs typeface="Courier New"/>
              <a:sym typeface="Courier New"/>
            </a:endParaRPr>
          </a:p>
          <a:p>
            <a:pPr marL="457200" marR="457200" lvl="0" indent="-295275" algn="l" rtl="0">
              <a:lnSpc>
                <a:spcPct val="160000"/>
              </a:lnSpc>
              <a:spcBef>
                <a:spcPts val="0"/>
              </a:spcBef>
              <a:spcAft>
                <a:spcPts val="0"/>
              </a:spcAft>
              <a:buClr>
                <a:schemeClr val="lt1"/>
              </a:buClr>
              <a:buSzPts val="1050"/>
              <a:buFont typeface="Arial"/>
              <a:buChar char="➔"/>
            </a:pPr>
            <a:r>
              <a:rPr lang="en-GB" sz="1050" b="0" i="0" u="none" strike="noStrike" cap="none">
                <a:solidFill>
                  <a:schemeClr val="lt1"/>
                </a:solidFill>
                <a:highlight>
                  <a:schemeClr val="dk1"/>
                </a:highlight>
                <a:latin typeface="Arial"/>
                <a:ea typeface="Arial"/>
                <a:cs typeface="Arial"/>
                <a:sym typeface="Arial"/>
              </a:rPr>
              <a:t>Average case time complexity: </a:t>
            </a:r>
            <a:r>
              <a:rPr lang="en-GB" sz="850" b="1" i="0" u="none" strike="noStrike" cap="none">
                <a:solidFill>
                  <a:schemeClr val="lt1"/>
                </a:solidFill>
                <a:highlight>
                  <a:schemeClr val="dk1"/>
                </a:highlight>
                <a:latin typeface="Courier New"/>
                <a:ea typeface="Courier New"/>
                <a:cs typeface="Courier New"/>
                <a:sym typeface="Courier New"/>
              </a:rPr>
              <a:t>Θ(N log N)</a:t>
            </a:r>
            <a:endParaRPr sz="850" b="1" i="0" u="none" strike="noStrike" cap="none">
              <a:solidFill>
                <a:schemeClr val="lt1"/>
              </a:solidFill>
              <a:highlight>
                <a:schemeClr val="dk1"/>
              </a:highlight>
              <a:latin typeface="Courier New"/>
              <a:ea typeface="Courier New"/>
              <a:cs typeface="Courier New"/>
              <a:sym typeface="Courier New"/>
            </a:endParaRPr>
          </a:p>
          <a:p>
            <a:pPr marL="457200" marR="457200" lvl="0" indent="-295275" algn="l" rtl="0">
              <a:lnSpc>
                <a:spcPct val="160000"/>
              </a:lnSpc>
              <a:spcBef>
                <a:spcPts val="0"/>
              </a:spcBef>
              <a:spcAft>
                <a:spcPts val="0"/>
              </a:spcAft>
              <a:buClr>
                <a:schemeClr val="lt1"/>
              </a:buClr>
              <a:buSzPts val="1050"/>
              <a:buFont typeface="Arial"/>
              <a:buChar char="➔"/>
            </a:pPr>
            <a:r>
              <a:rPr lang="en-GB" sz="1050" b="0" i="0" u="none" strike="noStrike" cap="none">
                <a:solidFill>
                  <a:schemeClr val="lt1"/>
                </a:solidFill>
                <a:highlight>
                  <a:schemeClr val="dk1"/>
                </a:highlight>
                <a:latin typeface="Arial"/>
                <a:ea typeface="Arial"/>
                <a:cs typeface="Arial"/>
                <a:sym typeface="Arial"/>
              </a:rPr>
              <a:t>Best case time complexity: </a:t>
            </a:r>
            <a:r>
              <a:rPr lang="en-GB" sz="850" b="1" i="0" u="none" strike="noStrike" cap="none">
                <a:solidFill>
                  <a:schemeClr val="lt1"/>
                </a:solidFill>
                <a:highlight>
                  <a:schemeClr val="dk1"/>
                </a:highlight>
                <a:latin typeface="Courier New"/>
                <a:ea typeface="Courier New"/>
                <a:cs typeface="Courier New"/>
                <a:sym typeface="Courier New"/>
              </a:rPr>
              <a:t>Θ(N log N)</a:t>
            </a:r>
            <a:endParaRPr sz="850" b="1" i="0" u="none" strike="noStrike" cap="none">
              <a:solidFill>
                <a:schemeClr val="lt1"/>
              </a:solidFill>
              <a:highlight>
                <a:schemeClr val="dk1"/>
              </a:highlight>
              <a:latin typeface="Courier New"/>
              <a:ea typeface="Courier New"/>
              <a:cs typeface="Courier New"/>
              <a:sym typeface="Courier New"/>
            </a:endParaRPr>
          </a:p>
          <a:p>
            <a:pPr marL="457200" marR="457200" lvl="0" indent="-295275" algn="l" rtl="0">
              <a:lnSpc>
                <a:spcPct val="160000"/>
              </a:lnSpc>
              <a:spcBef>
                <a:spcPts val="0"/>
              </a:spcBef>
              <a:spcAft>
                <a:spcPts val="0"/>
              </a:spcAft>
              <a:buClr>
                <a:schemeClr val="lt1"/>
              </a:buClr>
              <a:buSzPts val="1050"/>
              <a:buFont typeface="Arial"/>
              <a:buChar char="➔"/>
            </a:pPr>
            <a:r>
              <a:rPr lang="en-GB" sz="1050" b="0" i="0" u="none" strike="noStrike" cap="none">
                <a:solidFill>
                  <a:schemeClr val="lt1"/>
                </a:solidFill>
                <a:highlight>
                  <a:schemeClr val="dk1"/>
                </a:highlight>
                <a:latin typeface="Arial"/>
                <a:ea typeface="Arial"/>
                <a:cs typeface="Arial"/>
                <a:sym typeface="Arial"/>
              </a:rPr>
              <a:t>Space complexity: </a:t>
            </a:r>
            <a:r>
              <a:rPr lang="en-GB" sz="850" b="1" i="0" u="none" strike="noStrike" cap="none">
                <a:solidFill>
                  <a:schemeClr val="lt1"/>
                </a:solidFill>
                <a:highlight>
                  <a:schemeClr val="dk1"/>
                </a:highlight>
                <a:latin typeface="Courier New"/>
                <a:ea typeface="Courier New"/>
                <a:cs typeface="Courier New"/>
                <a:sym typeface="Courier New"/>
              </a:rPr>
              <a:t>Θ(N)</a:t>
            </a:r>
            <a:endParaRPr sz="850" b="1" i="0" u="none" strike="noStrike" cap="none">
              <a:solidFill>
                <a:schemeClr val="lt1"/>
              </a:solidFill>
              <a:highlight>
                <a:schemeClr val="dk1"/>
              </a:highlight>
              <a:latin typeface="Courier New"/>
              <a:ea typeface="Courier New"/>
              <a:cs typeface="Courier New"/>
              <a:sym typeface="Courier New"/>
            </a:endParaRPr>
          </a:p>
          <a:p>
            <a:pPr marL="0" marR="0" lvl="0" indent="0" algn="l" rtl="0">
              <a:lnSpc>
                <a:spcPct val="115000"/>
              </a:lnSpc>
              <a:spcBef>
                <a:spcPts val="2100"/>
              </a:spcBef>
              <a:spcAft>
                <a:spcPts val="0"/>
              </a:spcAft>
              <a:buClr>
                <a:srgbClr val="000000"/>
              </a:buClr>
              <a:buSzPts val="1050"/>
              <a:buFont typeface="Arial"/>
              <a:buNone/>
            </a:pPr>
            <a:r>
              <a:rPr lang="en-GB" sz="1050" b="0" i="0" u="none" strike="noStrike" cap="none">
                <a:solidFill>
                  <a:schemeClr val="lt1"/>
                </a:solidFill>
                <a:highlight>
                  <a:schemeClr val="dk1"/>
                </a:highlight>
                <a:latin typeface="Arial"/>
                <a:ea typeface="Arial"/>
                <a:cs typeface="Arial"/>
                <a:sym typeface="Arial"/>
              </a:rPr>
              <a:t>The inner loop checks every point in the set S, and the outer loop repeats for each point on the hull. Hence the total run time is O(nh).</a:t>
            </a:r>
            <a:br>
              <a:rPr lang="en-GB" sz="1050" b="0" i="0" u="none" strike="noStrike" cap="none">
                <a:solidFill>
                  <a:schemeClr val="lt1"/>
                </a:solidFill>
                <a:highlight>
                  <a:schemeClr val="dk1"/>
                </a:highlight>
                <a:latin typeface="Arial"/>
                <a:ea typeface="Arial"/>
                <a:cs typeface="Arial"/>
                <a:sym typeface="Arial"/>
              </a:rPr>
            </a:br>
            <a:r>
              <a:rPr lang="en-GB" sz="1050" b="0" i="0" u="none" strike="noStrike" cap="none">
                <a:solidFill>
                  <a:schemeClr val="lt1"/>
                </a:solidFill>
                <a:highlight>
                  <a:schemeClr val="dk1"/>
                </a:highlight>
                <a:latin typeface="Arial"/>
                <a:ea typeface="Arial"/>
                <a:cs typeface="Arial"/>
                <a:sym typeface="Arial"/>
              </a:rPr>
              <a:t>The run time depends on the size of the output, so Jarvis's march is an </a:t>
            </a:r>
            <a:r>
              <a:rPr lang="en-GB" sz="1050" b="1" i="0" u="none" strike="noStrike" cap="none">
                <a:solidFill>
                  <a:schemeClr val="lt1"/>
                </a:solidFill>
                <a:highlight>
                  <a:schemeClr val="dk1"/>
                </a:highlight>
                <a:latin typeface="Arial"/>
                <a:ea typeface="Arial"/>
                <a:cs typeface="Arial"/>
                <a:sym typeface="Arial"/>
              </a:rPr>
              <a:t>output-sensitive algorithm.</a:t>
            </a:r>
            <a:endParaRPr sz="1050" b="1" i="0" u="none" strike="noStrike" cap="none">
              <a:solidFill>
                <a:schemeClr val="lt1"/>
              </a:solidFill>
              <a:highlight>
                <a:schemeClr val="dk1"/>
              </a:highlight>
              <a:latin typeface="Arial"/>
              <a:ea typeface="Arial"/>
              <a:cs typeface="Arial"/>
              <a:sym typeface="Arial"/>
            </a:endParaRPr>
          </a:p>
          <a:p>
            <a:pPr marL="0" marR="0" lvl="0" indent="0" algn="l" rtl="0">
              <a:lnSpc>
                <a:spcPct val="115000"/>
              </a:lnSpc>
              <a:spcBef>
                <a:spcPts val="1600"/>
              </a:spcBef>
              <a:spcAft>
                <a:spcPts val="1600"/>
              </a:spcAft>
              <a:buClr>
                <a:srgbClr val="000000"/>
              </a:buClr>
              <a:buSzPts val="1050"/>
              <a:buFont typeface="Arial"/>
              <a:buNone/>
            </a:pPr>
            <a:r>
              <a:rPr lang="en-GB" sz="1050" b="0" i="0" u="none" strike="noStrike" cap="none">
                <a:solidFill>
                  <a:schemeClr val="lt1"/>
                </a:solidFill>
                <a:highlight>
                  <a:schemeClr val="dk1"/>
                </a:highlight>
                <a:latin typeface="Arial"/>
                <a:ea typeface="Arial"/>
                <a:cs typeface="Arial"/>
                <a:sym typeface="Arial"/>
              </a:rPr>
              <a:t>In worst case, time complexity is O(n^2). The worst case occurs when all the points are on the hull (h = n)</a:t>
            </a:r>
            <a:endParaRPr sz="1050" b="0" i="0" u="none" strike="noStrike" cap="none">
              <a:solidFill>
                <a:schemeClr val="lt1"/>
              </a:solidFill>
              <a:highlight>
                <a:schemeClr val="dk1"/>
              </a:highlight>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17"/>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GB" sz="2200" b="1"/>
              <a:t>Time And Space Complexities Of Graham’s Scan</a:t>
            </a:r>
            <a:endParaRPr sz="2200" b="1"/>
          </a:p>
        </p:txBody>
      </p:sp>
      <p:sp>
        <p:nvSpPr>
          <p:cNvPr id="341" name="Google Shape;341;p17"/>
          <p:cNvSpPr txBox="1"/>
          <p:nvPr/>
        </p:nvSpPr>
        <p:spPr>
          <a:xfrm>
            <a:off x="514550" y="1452400"/>
            <a:ext cx="4185900" cy="3733200"/>
          </a:xfrm>
          <a:prstGeom prst="rect">
            <a:avLst/>
          </a:prstGeom>
          <a:noFill/>
          <a:ln>
            <a:noFill/>
          </a:ln>
        </p:spPr>
        <p:txBody>
          <a:bodyPr spcFirstLastPara="1" wrap="square" lIns="91425" tIns="91425" rIns="91425" bIns="91425" anchor="t" anchorCtr="0">
            <a:spAutoFit/>
          </a:bodyPr>
          <a:lstStyle/>
          <a:p>
            <a:pPr marL="457200" marR="215900" lvl="0" indent="-295275" algn="l" rtl="0">
              <a:lnSpc>
                <a:spcPct val="160000"/>
              </a:lnSpc>
              <a:spcBef>
                <a:spcPts val="0"/>
              </a:spcBef>
              <a:spcAft>
                <a:spcPts val="0"/>
              </a:spcAft>
              <a:buClr>
                <a:schemeClr val="lt1"/>
              </a:buClr>
              <a:buSzPts val="1050"/>
              <a:buFont typeface="Arial"/>
              <a:buChar char="●"/>
            </a:pPr>
            <a:r>
              <a:rPr lang="en-GB" sz="1050" b="0" i="0" u="none" strike="noStrike" cap="none">
                <a:solidFill>
                  <a:schemeClr val="lt1"/>
                </a:solidFill>
                <a:highlight>
                  <a:srgbClr val="000000"/>
                </a:highlight>
                <a:latin typeface="Arial"/>
                <a:ea typeface="Arial"/>
                <a:cs typeface="Arial"/>
                <a:sym typeface="Arial"/>
              </a:rPr>
              <a:t>Worst case time complexity: </a:t>
            </a:r>
            <a:r>
              <a:rPr lang="en-GB" sz="850" b="1" i="0" u="none" strike="noStrike" cap="none">
                <a:solidFill>
                  <a:schemeClr val="lt1"/>
                </a:solidFill>
                <a:highlight>
                  <a:srgbClr val="000000"/>
                </a:highlight>
                <a:latin typeface="Courier New"/>
                <a:ea typeface="Courier New"/>
                <a:cs typeface="Courier New"/>
                <a:sym typeface="Courier New"/>
              </a:rPr>
              <a:t>Θ(N log N)</a:t>
            </a:r>
            <a:endParaRPr sz="850" b="1" i="0" u="none" strike="noStrike" cap="none">
              <a:solidFill>
                <a:schemeClr val="lt1"/>
              </a:solidFill>
              <a:highlight>
                <a:srgbClr val="000000"/>
              </a:highlight>
              <a:latin typeface="Courier New"/>
              <a:ea typeface="Courier New"/>
              <a:cs typeface="Courier New"/>
              <a:sym typeface="Courier New"/>
            </a:endParaRPr>
          </a:p>
          <a:p>
            <a:pPr marL="457200" marR="215900" lvl="0" indent="-295275" algn="l" rtl="0">
              <a:lnSpc>
                <a:spcPct val="160000"/>
              </a:lnSpc>
              <a:spcBef>
                <a:spcPts val="0"/>
              </a:spcBef>
              <a:spcAft>
                <a:spcPts val="0"/>
              </a:spcAft>
              <a:buClr>
                <a:schemeClr val="lt1"/>
              </a:buClr>
              <a:buSzPts val="1050"/>
              <a:buFont typeface="Arial"/>
              <a:buChar char="●"/>
            </a:pPr>
            <a:r>
              <a:rPr lang="en-GB" sz="1050" b="0" i="0" u="none" strike="noStrike" cap="none">
                <a:solidFill>
                  <a:schemeClr val="lt1"/>
                </a:solidFill>
                <a:highlight>
                  <a:srgbClr val="000000"/>
                </a:highlight>
                <a:latin typeface="Arial"/>
                <a:ea typeface="Arial"/>
                <a:cs typeface="Arial"/>
                <a:sym typeface="Arial"/>
              </a:rPr>
              <a:t>Average case time complexity: </a:t>
            </a:r>
            <a:r>
              <a:rPr lang="en-GB" sz="850" b="1" i="0" u="none" strike="noStrike" cap="none">
                <a:solidFill>
                  <a:schemeClr val="lt1"/>
                </a:solidFill>
                <a:highlight>
                  <a:srgbClr val="000000"/>
                </a:highlight>
                <a:latin typeface="Courier New"/>
                <a:ea typeface="Courier New"/>
                <a:cs typeface="Courier New"/>
                <a:sym typeface="Courier New"/>
              </a:rPr>
              <a:t>Θ(N log N)</a:t>
            </a:r>
            <a:endParaRPr sz="850" b="1" i="0" u="none" strike="noStrike" cap="none">
              <a:solidFill>
                <a:schemeClr val="lt1"/>
              </a:solidFill>
              <a:highlight>
                <a:srgbClr val="000000"/>
              </a:highlight>
              <a:latin typeface="Courier New"/>
              <a:ea typeface="Courier New"/>
              <a:cs typeface="Courier New"/>
              <a:sym typeface="Courier New"/>
            </a:endParaRPr>
          </a:p>
          <a:p>
            <a:pPr marL="457200" marR="215900" lvl="0" indent="-295275" algn="l" rtl="0">
              <a:lnSpc>
                <a:spcPct val="160000"/>
              </a:lnSpc>
              <a:spcBef>
                <a:spcPts val="0"/>
              </a:spcBef>
              <a:spcAft>
                <a:spcPts val="0"/>
              </a:spcAft>
              <a:buClr>
                <a:schemeClr val="lt1"/>
              </a:buClr>
              <a:buSzPts val="1050"/>
              <a:buFont typeface="Arial"/>
              <a:buChar char="●"/>
            </a:pPr>
            <a:r>
              <a:rPr lang="en-GB" sz="1050" b="0" i="0" u="none" strike="noStrike" cap="none">
                <a:solidFill>
                  <a:schemeClr val="lt1"/>
                </a:solidFill>
                <a:highlight>
                  <a:srgbClr val="000000"/>
                </a:highlight>
                <a:latin typeface="Arial"/>
                <a:ea typeface="Arial"/>
                <a:cs typeface="Arial"/>
                <a:sym typeface="Arial"/>
              </a:rPr>
              <a:t>Best case time complexity: </a:t>
            </a:r>
            <a:r>
              <a:rPr lang="en-GB" sz="850" b="1" i="0" u="none" strike="noStrike" cap="none">
                <a:solidFill>
                  <a:schemeClr val="lt1"/>
                </a:solidFill>
                <a:highlight>
                  <a:srgbClr val="000000"/>
                </a:highlight>
                <a:latin typeface="Courier New"/>
                <a:ea typeface="Courier New"/>
                <a:cs typeface="Courier New"/>
                <a:sym typeface="Courier New"/>
              </a:rPr>
              <a:t>Θ(N log N)</a:t>
            </a:r>
            <a:endParaRPr sz="850" b="1" i="0" u="none" strike="noStrike" cap="none">
              <a:solidFill>
                <a:schemeClr val="lt1"/>
              </a:solidFill>
              <a:highlight>
                <a:srgbClr val="000000"/>
              </a:highlight>
              <a:latin typeface="Courier New"/>
              <a:ea typeface="Courier New"/>
              <a:cs typeface="Courier New"/>
              <a:sym typeface="Courier New"/>
            </a:endParaRPr>
          </a:p>
          <a:p>
            <a:pPr marL="457200" marR="215900" lvl="0" indent="-295275" algn="l" rtl="0">
              <a:lnSpc>
                <a:spcPct val="160000"/>
              </a:lnSpc>
              <a:spcBef>
                <a:spcPts val="0"/>
              </a:spcBef>
              <a:spcAft>
                <a:spcPts val="0"/>
              </a:spcAft>
              <a:buClr>
                <a:schemeClr val="lt1"/>
              </a:buClr>
              <a:buSzPts val="1050"/>
              <a:buFont typeface="Arial"/>
              <a:buChar char="●"/>
            </a:pPr>
            <a:r>
              <a:rPr lang="en-GB" sz="1050" b="0" i="0" u="none" strike="noStrike" cap="none">
                <a:solidFill>
                  <a:schemeClr val="lt1"/>
                </a:solidFill>
                <a:highlight>
                  <a:srgbClr val="000000"/>
                </a:highlight>
                <a:latin typeface="Arial"/>
                <a:ea typeface="Arial"/>
                <a:cs typeface="Arial"/>
                <a:sym typeface="Arial"/>
              </a:rPr>
              <a:t>Space complexity: </a:t>
            </a:r>
            <a:r>
              <a:rPr lang="en-GB" sz="850" b="1" i="0" u="none" strike="noStrike" cap="none">
                <a:solidFill>
                  <a:schemeClr val="lt1"/>
                </a:solidFill>
                <a:highlight>
                  <a:srgbClr val="000000"/>
                </a:highlight>
                <a:latin typeface="Courier New"/>
                <a:ea typeface="Courier New"/>
                <a:cs typeface="Courier New"/>
                <a:sym typeface="Courier New"/>
              </a:rPr>
              <a:t>Θ(N)</a:t>
            </a:r>
            <a:endParaRPr sz="850" b="1" i="0" u="none" strike="noStrike" cap="none">
              <a:solidFill>
                <a:schemeClr val="lt1"/>
              </a:solidFill>
              <a:highlight>
                <a:srgbClr val="000000"/>
              </a:highlight>
              <a:latin typeface="Courier New"/>
              <a:ea typeface="Courier New"/>
              <a:cs typeface="Courier New"/>
              <a:sym typeface="Courier New"/>
            </a:endParaRPr>
          </a:p>
          <a:p>
            <a:pPr marL="0" marR="0" lvl="0" indent="0" algn="l" rtl="0">
              <a:lnSpc>
                <a:spcPct val="115000"/>
              </a:lnSpc>
              <a:spcBef>
                <a:spcPts val="2100"/>
              </a:spcBef>
              <a:spcAft>
                <a:spcPts val="0"/>
              </a:spcAft>
              <a:buClr>
                <a:srgbClr val="000000"/>
              </a:buClr>
              <a:buSzPts val="1050"/>
              <a:buFont typeface="Arial"/>
              <a:buNone/>
            </a:pPr>
            <a:r>
              <a:rPr lang="en-GB" sz="1050" b="0" i="0" u="none" strike="noStrike" cap="none">
                <a:solidFill>
                  <a:schemeClr val="lt1"/>
                </a:solidFill>
                <a:highlight>
                  <a:srgbClr val="000000"/>
                </a:highlight>
                <a:latin typeface="Arial"/>
                <a:ea typeface="Arial"/>
                <a:cs typeface="Arial"/>
                <a:sym typeface="Arial"/>
              </a:rPr>
              <a:t>The algorithm takes O(nLogn) time if we use a O(nLogn) sorting algorithm.</a:t>
            </a:r>
            <a:endParaRPr sz="1050" b="0" i="0" u="none" strike="noStrike" cap="none">
              <a:solidFill>
                <a:schemeClr val="lt1"/>
              </a:solidFill>
              <a:highlight>
                <a:srgbClr val="000000"/>
              </a:highlight>
              <a:latin typeface="Arial"/>
              <a:ea typeface="Arial"/>
              <a:cs typeface="Arial"/>
              <a:sym typeface="Arial"/>
            </a:endParaRPr>
          </a:p>
          <a:p>
            <a:pPr marL="0" marR="0" lvl="0" indent="0" algn="l" rtl="0">
              <a:lnSpc>
                <a:spcPct val="115000"/>
              </a:lnSpc>
              <a:spcBef>
                <a:spcPts val="1600"/>
              </a:spcBef>
              <a:spcAft>
                <a:spcPts val="0"/>
              </a:spcAft>
              <a:buClr>
                <a:srgbClr val="000000"/>
              </a:buClr>
              <a:buSzPts val="1050"/>
              <a:buFont typeface="Arial"/>
              <a:buNone/>
            </a:pPr>
            <a:r>
              <a:rPr lang="en-GB" sz="1050" b="0" i="0" u="none" strike="noStrike" cap="none">
                <a:solidFill>
                  <a:schemeClr val="lt1"/>
                </a:solidFill>
                <a:highlight>
                  <a:srgbClr val="000000"/>
                </a:highlight>
                <a:latin typeface="Arial"/>
                <a:ea typeface="Arial"/>
                <a:cs typeface="Arial"/>
                <a:sym typeface="Arial"/>
              </a:rPr>
              <a:t>The first step (finding the bottom-most point) takes O(n) time. The second step (sorting points) takes O(nLogn) time. Third step takes O(n) time. In third step, every element is pushed and popped at most one time. So the sixth step to process points one by one takes O(n) time, assuming that the stack operations take O(1) time. Overall complexity is O(n) + O(nLogn) + O(n) + O(n) which is O(nLogn)</a:t>
            </a:r>
            <a:endParaRPr sz="1050" b="0" i="0" u="none" strike="noStrike" cap="none">
              <a:solidFill>
                <a:schemeClr val="lt1"/>
              </a:solidFill>
              <a:highlight>
                <a:srgbClr val="000000"/>
              </a:highlight>
              <a:latin typeface="Arial"/>
              <a:ea typeface="Arial"/>
              <a:cs typeface="Arial"/>
              <a:sym typeface="Arial"/>
            </a:endParaRPr>
          </a:p>
          <a:p>
            <a:pPr marL="0" marR="0" lvl="0" indent="0" algn="l" rtl="0">
              <a:lnSpc>
                <a:spcPct val="115000"/>
              </a:lnSpc>
              <a:spcBef>
                <a:spcPts val="1600"/>
              </a:spcBef>
              <a:spcAft>
                <a:spcPts val="1600"/>
              </a:spcAft>
              <a:buClr>
                <a:srgbClr val="000000"/>
              </a:buClr>
              <a:buSzPts val="1050"/>
              <a:buFont typeface="Arial"/>
              <a:buNone/>
            </a:pPr>
            <a:endParaRPr sz="1050" b="0" i="0" u="none" strike="noStrike" cap="none">
              <a:solidFill>
                <a:schemeClr val="lt1"/>
              </a:solidFill>
              <a:highlight>
                <a:schemeClr val="dk1"/>
              </a:highlight>
              <a:latin typeface="Arial"/>
              <a:ea typeface="Arial"/>
              <a:cs typeface="Arial"/>
              <a:sym typeface="Arial"/>
            </a:endParaRPr>
          </a:p>
        </p:txBody>
      </p:sp>
      <p:pic>
        <p:nvPicPr>
          <p:cNvPr id="342" name="Google Shape;342;p17"/>
          <p:cNvPicPr preferRelativeResize="0"/>
          <p:nvPr/>
        </p:nvPicPr>
        <p:blipFill rotWithShape="1">
          <a:blip r:embed="rId3">
            <a:alphaModFix/>
          </a:blip>
          <a:srcRect/>
          <a:stretch/>
        </p:blipFill>
        <p:spPr>
          <a:xfrm>
            <a:off x="4701675" y="1399075"/>
            <a:ext cx="3848100" cy="2686050"/>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18"/>
          <p:cNvSpPr txBox="1">
            <a:spLocks noGrp="1"/>
          </p:cNvSpPr>
          <p:nvPr>
            <p:ph type="title" idx="2"/>
          </p:nvPr>
        </p:nvSpPr>
        <p:spPr>
          <a:xfrm>
            <a:off x="1297500" y="459500"/>
            <a:ext cx="4742400" cy="645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000"/>
              <a:buNone/>
            </a:pPr>
            <a:r>
              <a:rPr lang="en-GB" sz="1800" b="1"/>
              <a:t>Discussion About Performance Of Algorithms</a:t>
            </a:r>
            <a:endParaRPr sz="1800" b="1"/>
          </a:p>
        </p:txBody>
      </p:sp>
      <p:sp>
        <p:nvSpPr>
          <p:cNvPr id="348" name="Google Shape;348;p18"/>
          <p:cNvSpPr txBox="1">
            <a:spLocks noGrp="1"/>
          </p:cNvSpPr>
          <p:nvPr>
            <p:ph type="title"/>
          </p:nvPr>
        </p:nvSpPr>
        <p:spPr>
          <a:xfrm>
            <a:off x="1234450" y="1538750"/>
            <a:ext cx="7368900" cy="29130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SzPts val="1100"/>
              <a:buChar char="➢"/>
            </a:pPr>
            <a:r>
              <a:rPr lang="en-GB" sz="1100"/>
              <a:t> Graham scan algorithm is commonly used for computing convex hulls</a:t>
            </a:r>
            <a:endParaRPr sz="1100"/>
          </a:p>
          <a:p>
            <a:pPr marL="457200" lvl="0" indent="-298450" algn="l" rtl="0">
              <a:lnSpc>
                <a:spcPct val="115000"/>
              </a:lnSpc>
              <a:spcBef>
                <a:spcPts val="0"/>
              </a:spcBef>
              <a:spcAft>
                <a:spcPts val="0"/>
              </a:spcAft>
              <a:buSzPts val="1100"/>
              <a:buChar char="➢"/>
            </a:pPr>
            <a:r>
              <a:rPr lang="en-GB" sz="1100"/>
              <a:t> However, it can be slow because it uses all input points, both inside and outside</a:t>
            </a:r>
            <a:endParaRPr sz="1100"/>
          </a:p>
          <a:p>
            <a:pPr marL="457200" lvl="0" indent="-298450" algn="l" rtl="0">
              <a:lnSpc>
                <a:spcPct val="115000"/>
              </a:lnSpc>
              <a:spcBef>
                <a:spcPts val="0"/>
              </a:spcBef>
              <a:spcAft>
                <a:spcPts val="0"/>
              </a:spcAft>
              <a:buSzPts val="1100"/>
              <a:buChar char="➢"/>
            </a:pPr>
            <a:r>
              <a:rPr lang="en-GB" sz="1100"/>
              <a:t> To improve performance, a preprocessing technique is proposed</a:t>
            </a:r>
            <a:endParaRPr sz="1100"/>
          </a:p>
          <a:p>
            <a:pPr marL="457200" lvl="0" indent="-298450" algn="l" rtl="0">
              <a:lnSpc>
                <a:spcPct val="115000"/>
              </a:lnSpc>
              <a:spcBef>
                <a:spcPts val="0"/>
              </a:spcBef>
              <a:spcAft>
                <a:spcPts val="0"/>
              </a:spcAft>
              <a:buSzPts val="1100"/>
              <a:buChar char="➢"/>
            </a:pPr>
            <a:r>
              <a:rPr lang="en-GB" sz="1100"/>
              <a:t> The technique involves discarding interior points from the approximate convex hull</a:t>
            </a:r>
            <a:endParaRPr sz="1100"/>
          </a:p>
          <a:p>
            <a:pPr marL="457200" lvl="0" indent="-298450" algn="l" rtl="0">
              <a:lnSpc>
                <a:spcPct val="115000"/>
              </a:lnSpc>
              <a:spcBef>
                <a:spcPts val="0"/>
              </a:spcBef>
              <a:spcAft>
                <a:spcPts val="0"/>
              </a:spcAft>
              <a:buSzPts val="1100"/>
              <a:buChar char="➢"/>
            </a:pPr>
            <a:r>
              <a:rPr lang="en-GB" sz="1100"/>
              <a:t> Discarded points are inserted into priority queues</a:t>
            </a:r>
            <a:endParaRPr sz="1100"/>
          </a:p>
          <a:p>
            <a:pPr marL="457200" lvl="0" indent="-298450" algn="l" rtl="0">
              <a:lnSpc>
                <a:spcPct val="115000"/>
              </a:lnSpc>
              <a:spcBef>
                <a:spcPts val="0"/>
              </a:spcBef>
              <a:spcAft>
                <a:spcPts val="0"/>
              </a:spcAft>
              <a:buSzPts val="1100"/>
              <a:buChar char="➢"/>
            </a:pPr>
            <a:r>
              <a:rPr lang="en-GB" sz="1100"/>
              <a:t> This preprocessing method efficiently filters unnecessary points, resulting in a smaller input set</a:t>
            </a:r>
            <a:endParaRPr sz="1100"/>
          </a:p>
          <a:p>
            <a:pPr marL="457200" lvl="0" indent="-298450" algn="l" rtl="0">
              <a:lnSpc>
                <a:spcPct val="115000"/>
              </a:lnSpc>
              <a:spcBef>
                <a:spcPts val="0"/>
              </a:spcBef>
              <a:spcAft>
                <a:spcPts val="0"/>
              </a:spcAft>
              <a:buSzPts val="1100"/>
              <a:buChar char="➢"/>
            </a:pPr>
            <a:r>
              <a:rPr lang="en-GB" sz="1100"/>
              <a:t> The reduction in the input set directly reduces computation time</a:t>
            </a:r>
            <a:endParaRPr sz="1100"/>
          </a:p>
          <a:p>
            <a:pPr marL="457200" lvl="0" indent="-298450" algn="l" rtl="0">
              <a:lnSpc>
                <a:spcPct val="115000"/>
              </a:lnSpc>
              <a:spcBef>
                <a:spcPts val="0"/>
              </a:spcBef>
              <a:spcAft>
                <a:spcPts val="0"/>
              </a:spcAft>
              <a:buSzPts val="1100"/>
              <a:buChar char="➢"/>
            </a:pPr>
            <a:r>
              <a:rPr lang="en-GB" sz="1100"/>
              <a:t> Experimental results show that the proposed algorithm outperforms well-known convex hull algorithms like Jarvis march and Graham scan</a:t>
            </a:r>
            <a:endParaRPr sz="1100"/>
          </a:p>
          <a:p>
            <a:pPr marL="457200" lvl="0" indent="0" algn="l" rtl="0">
              <a:lnSpc>
                <a:spcPct val="115000"/>
              </a:lnSpc>
              <a:spcBef>
                <a:spcPts val="1600"/>
              </a:spcBef>
              <a:spcAft>
                <a:spcPts val="1600"/>
              </a:spcAft>
              <a:buSzPts val="1800"/>
              <a:buNone/>
            </a:pPr>
            <a:endParaRPr sz="110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19"/>
          <p:cNvSpPr txBox="1">
            <a:spLocks noGrp="1"/>
          </p:cNvSpPr>
          <p:nvPr>
            <p:ph type="title" idx="2"/>
          </p:nvPr>
        </p:nvSpPr>
        <p:spPr>
          <a:xfrm>
            <a:off x="991375" y="459507"/>
            <a:ext cx="3005700" cy="865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000"/>
              <a:buNone/>
            </a:pPr>
            <a:r>
              <a:rPr lang="en-GB" sz="1400" b="1"/>
              <a:t>FIRST APPROACH: </a:t>
            </a:r>
            <a:r>
              <a:rPr lang="en-GB" sz="1400"/>
              <a:t>Parallel Computation To Enhance The Performance</a:t>
            </a:r>
            <a:endParaRPr sz="1400"/>
          </a:p>
        </p:txBody>
      </p:sp>
      <p:sp>
        <p:nvSpPr>
          <p:cNvPr id="354" name="Google Shape;354;p19"/>
          <p:cNvSpPr txBox="1">
            <a:spLocks noGrp="1"/>
          </p:cNvSpPr>
          <p:nvPr>
            <p:ph type="title"/>
          </p:nvPr>
        </p:nvSpPr>
        <p:spPr>
          <a:xfrm>
            <a:off x="390325" y="1645650"/>
            <a:ext cx="4210800" cy="29361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rgbClr val="F8F8F8"/>
              </a:buClr>
              <a:buSzPts val="1100"/>
              <a:buFont typeface="Roboto"/>
              <a:buChar char="●"/>
            </a:pPr>
            <a:r>
              <a:rPr lang="en-GB" sz="1100">
                <a:solidFill>
                  <a:srgbClr val="F8F8F8"/>
                </a:solidFill>
                <a:highlight>
                  <a:srgbClr val="313135"/>
                </a:highlight>
                <a:latin typeface="Roboto"/>
                <a:ea typeface="Roboto"/>
                <a:cs typeface="Roboto"/>
                <a:sym typeface="Roboto"/>
              </a:rPr>
              <a:t>GPUs have gained interest for computational geometry, including convex hull computation.</a:t>
            </a:r>
            <a:endParaRPr sz="1100">
              <a:solidFill>
                <a:srgbClr val="F8F8F8"/>
              </a:solidFill>
              <a:highlight>
                <a:srgbClr val="313135"/>
              </a:highlight>
              <a:latin typeface="Roboto"/>
              <a:ea typeface="Roboto"/>
              <a:cs typeface="Roboto"/>
              <a:sym typeface="Roboto"/>
            </a:endParaRPr>
          </a:p>
          <a:p>
            <a:pPr marL="457200" lvl="0" indent="-298450" algn="l" rtl="0">
              <a:lnSpc>
                <a:spcPct val="115000"/>
              </a:lnSpc>
              <a:spcBef>
                <a:spcPts val="0"/>
              </a:spcBef>
              <a:spcAft>
                <a:spcPts val="0"/>
              </a:spcAft>
              <a:buClr>
                <a:srgbClr val="F8F8F8"/>
              </a:buClr>
              <a:buSzPts val="1100"/>
              <a:buFont typeface="Roboto"/>
              <a:buChar char="●"/>
            </a:pPr>
            <a:r>
              <a:rPr lang="en-GB" sz="1100">
                <a:solidFill>
                  <a:srgbClr val="F8F8F8"/>
                </a:solidFill>
                <a:highlight>
                  <a:srgbClr val="313135"/>
                </a:highlight>
                <a:latin typeface="Roboto"/>
                <a:ea typeface="Roboto"/>
                <a:cs typeface="Roboto"/>
                <a:sym typeface="Roboto"/>
              </a:rPr>
              <a:t>GPU-based algorithms have been proposed for both 2D and 3D convex hulls.</a:t>
            </a:r>
            <a:endParaRPr sz="1100">
              <a:solidFill>
                <a:srgbClr val="F8F8F8"/>
              </a:solidFill>
              <a:highlight>
                <a:srgbClr val="313135"/>
              </a:highlight>
              <a:latin typeface="Roboto"/>
              <a:ea typeface="Roboto"/>
              <a:cs typeface="Roboto"/>
              <a:sym typeface="Roboto"/>
            </a:endParaRPr>
          </a:p>
          <a:p>
            <a:pPr marL="457200" lvl="0" indent="-298450" algn="l" rtl="0">
              <a:lnSpc>
                <a:spcPct val="115000"/>
              </a:lnSpc>
              <a:spcBef>
                <a:spcPts val="0"/>
              </a:spcBef>
              <a:spcAft>
                <a:spcPts val="0"/>
              </a:spcAft>
              <a:buClr>
                <a:srgbClr val="F8F8F8"/>
              </a:buClr>
              <a:buSzPts val="1100"/>
              <a:buFont typeface="Roboto"/>
              <a:buChar char="●"/>
            </a:pPr>
            <a:r>
              <a:rPr lang="en-GB" sz="1100">
                <a:solidFill>
                  <a:srgbClr val="F8F8F8"/>
                </a:solidFill>
                <a:highlight>
                  <a:srgbClr val="313135"/>
                </a:highlight>
                <a:latin typeface="Roboto"/>
                <a:ea typeface="Roboto"/>
                <a:cs typeface="Roboto"/>
                <a:sym typeface="Roboto"/>
              </a:rPr>
              <a:t>In a study, a GPU-based algorithm for 2D convex hull achieved up to 14 times faster computation compared to a CPU-based solution.</a:t>
            </a:r>
            <a:endParaRPr sz="1100">
              <a:solidFill>
                <a:srgbClr val="F8F8F8"/>
              </a:solidFill>
              <a:highlight>
                <a:srgbClr val="313135"/>
              </a:highlight>
              <a:latin typeface="Roboto"/>
              <a:ea typeface="Roboto"/>
              <a:cs typeface="Roboto"/>
              <a:sym typeface="Roboto"/>
            </a:endParaRPr>
          </a:p>
          <a:p>
            <a:pPr marL="457200" lvl="0" indent="-298450" algn="l" rtl="0">
              <a:lnSpc>
                <a:spcPct val="115000"/>
              </a:lnSpc>
              <a:spcBef>
                <a:spcPts val="0"/>
              </a:spcBef>
              <a:spcAft>
                <a:spcPts val="0"/>
              </a:spcAft>
              <a:buClr>
                <a:srgbClr val="F8F8F8"/>
              </a:buClr>
              <a:buSzPts val="1100"/>
              <a:buFont typeface="Roboto"/>
              <a:buChar char="●"/>
            </a:pPr>
            <a:r>
              <a:rPr lang="en-GB" sz="1100">
                <a:solidFill>
                  <a:srgbClr val="F8F8F8"/>
                </a:solidFill>
                <a:highlight>
                  <a:srgbClr val="313135"/>
                </a:highlight>
                <a:latin typeface="Roboto"/>
                <a:ea typeface="Roboto"/>
                <a:cs typeface="Roboto"/>
                <a:sym typeface="Roboto"/>
              </a:rPr>
              <a:t>The authors used a GPU-based algorithm for interior-point filtering, while CPU was used for other computations.</a:t>
            </a:r>
            <a:endParaRPr sz="1100">
              <a:solidFill>
                <a:srgbClr val="F8F8F8"/>
              </a:solidFill>
              <a:highlight>
                <a:srgbClr val="313135"/>
              </a:highlight>
              <a:latin typeface="Roboto"/>
              <a:ea typeface="Roboto"/>
              <a:cs typeface="Roboto"/>
              <a:sym typeface="Roboto"/>
            </a:endParaRPr>
          </a:p>
          <a:p>
            <a:pPr marL="457200" lvl="0" indent="-298450" algn="l" rtl="0">
              <a:lnSpc>
                <a:spcPct val="115000"/>
              </a:lnSpc>
              <a:spcBef>
                <a:spcPts val="0"/>
              </a:spcBef>
              <a:spcAft>
                <a:spcPts val="0"/>
              </a:spcAft>
              <a:buClr>
                <a:srgbClr val="F8F8F8"/>
              </a:buClr>
              <a:buSzPts val="1100"/>
              <a:buFont typeface="Roboto"/>
              <a:buChar char="●"/>
            </a:pPr>
            <a:r>
              <a:rPr lang="en-GB" sz="1100">
                <a:solidFill>
                  <a:srgbClr val="F8F8F8"/>
                </a:solidFill>
                <a:highlight>
                  <a:srgbClr val="313135"/>
                </a:highlight>
                <a:latin typeface="Roboto"/>
                <a:ea typeface="Roboto"/>
                <a:cs typeface="Roboto"/>
                <a:sym typeface="Roboto"/>
              </a:rPr>
              <a:t>GPU utilization in computational geometry shows potential for improving speed and efficiency of convex hull algorithms.</a:t>
            </a:r>
            <a:endParaRPr sz="1100">
              <a:solidFill>
                <a:srgbClr val="F8F8F8"/>
              </a:solidFill>
              <a:highlight>
                <a:srgbClr val="313135"/>
              </a:highlight>
              <a:latin typeface="Roboto"/>
              <a:ea typeface="Roboto"/>
              <a:cs typeface="Roboto"/>
              <a:sym typeface="Roboto"/>
            </a:endParaRPr>
          </a:p>
          <a:p>
            <a:pPr marL="457200" lvl="0" indent="0" algn="l" rtl="0">
              <a:lnSpc>
                <a:spcPct val="115000"/>
              </a:lnSpc>
              <a:spcBef>
                <a:spcPts val="1200"/>
              </a:spcBef>
              <a:spcAft>
                <a:spcPts val="0"/>
              </a:spcAft>
              <a:buSzPts val="1800"/>
              <a:buNone/>
            </a:pPr>
            <a:endParaRPr sz="1100">
              <a:solidFill>
                <a:srgbClr val="F8F8F8"/>
              </a:solidFill>
              <a:highlight>
                <a:srgbClr val="313135"/>
              </a:highlight>
              <a:latin typeface="Roboto"/>
              <a:ea typeface="Roboto"/>
              <a:cs typeface="Roboto"/>
              <a:sym typeface="Roboto"/>
            </a:endParaRPr>
          </a:p>
          <a:p>
            <a:pPr marL="0" lvl="0" indent="0" algn="l" rtl="0">
              <a:lnSpc>
                <a:spcPct val="115000"/>
              </a:lnSpc>
              <a:spcBef>
                <a:spcPts val="1200"/>
              </a:spcBef>
              <a:spcAft>
                <a:spcPts val="1600"/>
              </a:spcAft>
              <a:buSzPts val="1800"/>
              <a:buNone/>
            </a:pPr>
            <a:endParaRPr/>
          </a:p>
        </p:txBody>
      </p:sp>
      <p:pic>
        <p:nvPicPr>
          <p:cNvPr id="355" name="Google Shape;355;p19"/>
          <p:cNvPicPr preferRelativeResize="0"/>
          <p:nvPr/>
        </p:nvPicPr>
        <p:blipFill rotWithShape="1">
          <a:blip r:embed="rId3">
            <a:alphaModFix/>
          </a:blip>
          <a:srcRect/>
          <a:stretch/>
        </p:blipFill>
        <p:spPr>
          <a:xfrm>
            <a:off x="5468575" y="1151738"/>
            <a:ext cx="2752625" cy="2840025"/>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20"/>
          <p:cNvSpPr txBox="1">
            <a:spLocks noGrp="1"/>
          </p:cNvSpPr>
          <p:nvPr>
            <p:ph type="title" idx="2"/>
          </p:nvPr>
        </p:nvSpPr>
        <p:spPr>
          <a:xfrm>
            <a:off x="1272875" y="237806"/>
            <a:ext cx="3005700" cy="816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000"/>
              <a:buNone/>
            </a:pPr>
            <a:r>
              <a:rPr lang="en-GB" sz="1400" b="1"/>
              <a:t>SECOND APPROACH:</a:t>
            </a:r>
            <a:r>
              <a:rPr lang="en-GB" sz="1400"/>
              <a:t>Filtering To Enhance The Performance</a:t>
            </a:r>
            <a:endParaRPr sz="1400"/>
          </a:p>
          <a:p>
            <a:pPr marL="0" lvl="0" indent="0" algn="l" rtl="0">
              <a:lnSpc>
                <a:spcPct val="100000"/>
              </a:lnSpc>
              <a:spcBef>
                <a:spcPts val="0"/>
              </a:spcBef>
              <a:spcAft>
                <a:spcPts val="0"/>
              </a:spcAft>
              <a:buSzPts val="1000"/>
              <a:buNone/>
            </a:pPr>
            <a:endParaRPr/>
          </a:p>
        </p:txBody>
      </p:sp>
      <p:sp>
        <p:nvSpPr>
          <p:cNvPr id="361" name="Google Shape;361;p20"/>
          <p:cNvSpPr txBox="1">
            <a:spLocks noGrp="1"/>
          </p:cNvSpPr>
          <p:nvPr>
            <p:ph type="title"/>
          </p:nvPr>
        </p:nvSpPr>
        <p:spPr>
          <a:xfrm>
            <a:off x="169900" y="1128300"/>
            <a:ext cx="4220700" cy="1797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GB" sz="1200">
                <a:solidFill>
                  <a:srgbClr val="F8F8F8"/>
                </a:solidFill>
                <a:highlight>
                  <a:srgbClr val="313135"/>
                </a:highlight>
                <a:latin typeface="Roboto"/>
                <a:ea typeface="Roboto"/>
                <a:cs typeface="Roboto"/>
                <a:sym typeface="Roboto"/>
              </a:rPr>
              <a:t>The second approach for improving convex hull computation involves a preprocessing technique to reduce the input set and transform the problem into a smaller one, without affecting the output result. This approach consists of two stages:</a:t>
            </a:r>
            <a:endParaRPr sz="1200">
              <a:solidFill>
                <a:srgbClr val="F8F8F8"/>
              </a:solidFill>
              <a:highlight>
                <a:srgbClr val="313135"/>
              </a:highlight>
              <a:latin typeface="Roboto"/>
              <a:ea typeface="Roboto"/>
              <a:cs typeface="Roboto"/>
              <a:sym typeface="Roboto"/>
            </a:endParaRPr>
          </a:p>
          <a:p>
            <a:pPr marL="457200" lvl="0" indent="-304800" algn="l" rtl="0">
              <a:lnSpc>
                <a:spcPct val="115000"/>
              </a:lnSpc>
              <a:spcBef>
                <a:spcPts val="0"/>
              </a:spcBef>
              <a:spcAft>
                <a:spcPts val="0"/>
              </a:spcAft>
              <a:buClr>
                <a:srgbClr val="F8F8F8"/>
              </a:buClr>
              <a:buSzPts val="1200"/>
              <a:buFont typeface="Roboto"/>
              <a:buAutoNum type="arabicPeriod"/>
            </a:pPr>
            <a:r>
              <a:rPr lang="en-GB" sz="1200">
                <a:solidFill>
                  <a:srgbClr val="F8F8F8"/>
                </a:solidFill>
                <a:highlight>
                  <a:srgbClr val="313135"/>
                </a:highlight>
                <a:latin typeface="Roboto"/>
                <a:ea typeface="Roboto"/>
                <a:cs typeface="Roboto"/>
                <a:sym typeface="Roboto"/>
              </a:rPr>
              <a:t>Discarding points inside a quadrilateral: Points that lie inside a quadrilateral are removed from the input set.</a:t>
            </a:r>
            <a:endParaRPr sz="1200">
              <a:solidFill>
                <a:srgbClr val="F8F8F8"/>
              </a:solidFill>
              <a:highlight>
                <a:srgbClr val="313135"/>
              </a:highlight>
              <a:latin typeface="Roboto"/>
              <a:ea typeface="Roboto"/>
              <a:cs typeface="Roboto"/>
              <a:sym typeface="Roboto"/>
            </a:endParaRPr>
          </a:p>
          <a:p>
            <a:pPr marL="457200" lvl="0" indent="-304800" algn="l" rtl="0">
              <a:lnSpc>
                <a:spcPct val="115000"/>
              </a:lnSpc>
              <a:spcBef>
                <a:spcPts val="0"/>
              </a:spcBef>
              <a:spcAft>
                <a:spcPts val="0"/>
              </a:spcAft>
              <a:buClr>
                <a:srgbClr val="F8F8F8"/>
              </a:buClr>
              <a:buSzPts val="1200"/>
              <a:buFont typeface="Roboto"/>
              <a:buAutoNum type="arabicPeriod"/>
            </a:pPr>
            <a:r>
              <a:rPr lang="en-GB" sz="1200">
                <a:solidFill>
                  <a:srgbClr val="F8F8F8"/>
                </a:solidFill>
                <a:highlight>
                  <a:srgbClr val="313135"/>
                </a:highlight>
                <a:latin typeface="Roboto"/>
                <a:ea typeface="Roboto"/>
                <a:cs typeface="Roboto"/>
                <a:sym typeface="Roboto"/>
              </a:rPr>
              <a:t>Computing the convex hull on the remaining set of points: The convex hull is computed on the reduced set of points.</a:t>
            </a:r>
            <a:endParaRPr sz="1200">
              <a:solidFill>
                <a:srgbClr val="F8F8F8"/>
              </a:solidFill>
              <a:highlight>
                <a:srgbClr val="313135"/>
              </a:highlight>
              <a:latin typeface="Roboto"/>
              <a:ea typeface="Roboto"/>
              <a:cs typeface="Roboto"/>
              <a:sym typeface="Roboto"/>
            </a:endParaRPr>
          </a:p>
          <a:p>
            <a:pPr marL="0" lvl="0" indent="0" algn="l" rtl="0">
              <a:lnSpc>
                <a:spcPct val="115000"/>
              </a:lnSpc>
              <a:spcBef>
                <a:spcPts val="1200"/>
              </a:spcBef>
              <a:spcAft>
                <a:spcPts val="0"/>
              </a:spcAft>
              <a:buSzPts val="1800"/>
              <a:buNone/>
            </a:pPr>
            <a:r>
              <a:rPr lang="en-GB" sz="1200">
                <a:solidFill>
                  <a:srgbClr val="F8F8F8"/>
                </a:solidFill>
                <a:highlight>
                  <a:srgbClr val="313135"/>
                </a:highlight>
                <a:latin typeface="Roboto"/>
                <a:ea typeface="Roboto"/>
                <a:cs typeface="Roboto"/>
                <a:sym typeface="Roboto"/>
              </a:rPr>
              <a:t>A proposed algorithm, mentioned in [14], runs in O(m log m) time complexity. It takes advantage of the fact that only the points existing on the boundary of a region are covered by a randomly distributed set of points.</a:t>
            </a:r>
            <a:endParaRPr sz="1200">
              <a:solidFill>
                <a:srgbClr val="F8F8F8"/>
              </a:solidFill>
              <a:highlight>
                <a:srgbClr val="313135"/>
              </a:highlight>
              <a:latin typeface="Roboto"/>
              <a:ea typeface="Roboto"/>
              <a:cs typeface="Roboto"/>
              <a:sym typeface="Roboto"/>
            </a:endParaRPr>
          </a:p>
          <a:p>
            <a:pPr marL="0" lvl="0" indent="0" algn="l" rtl="0">
              <a:lnSpc>
                <a:spcPct val="115000"/>
              </a:lnSpc>
              <a:spcBef>
                <a:spcPts val="0"/>
              </a:spcBef>
              <a:spcAft>
                <a:spcPts val="1600"/>
              </a:spcAft>
              <a:buSzPts val="1800"/>
              <a:buNone/>
            </a:pPr>
            <a:endParaRPr/>
          </a:p>
        </p:txBody>
      </p:sp>
      <p:pic>
        <p:nvPicPr>
          <p:cNvPr id="362" name="Google Shape;362;p20"/>
          <p:cNvPicPr preferRelativeResize="0"/>
          <p:nvPr/>
        </p:nvPicPr>
        <p:blipFill rotWithShape="1">
          <a:blip r:embed="rId3">
            <a:alphaModFix/>
          </a:blip>
          <a:srcRect/>
          <a:stretch/>
        </p:blipFill>
        <p:spPr>
          <a:xfrm>
            <a:off x="4689075" y="1128300"/>
            <a:ext cx="4372400" cy="3163000"/>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
          <p:cNvSpPr txBox="1">
            <a:spLocks noGrp="1"/>
          </p:cNvSpPr>
          <p:nvPr>
            <p:ph type="title"/>
          </p:nvPr>
        </p:nvSpPr>
        <p:spPr>
          <a:xfrm>
            <a:off x="531425" y="167575"/>
            <a:ext cx="7038900" cy="4462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GB" sz="2800" b="1"/>
              <a:t>TOC</a:t>
            </a:r>
            <a:endParaRPr sz="2800" b="1"/>
          </a:p>
          <a:p>
            <a:pPr marL="0" lvl="0" indent="0" algn="l" rtl="0">
              <a:lnSpc>
                <a:spcPct val="100000"/>
              </a:lnSpc>
              <a:spcBef>
                <a:spcPts val="0"/>
              </a:spcBef>
              <a:spcAft>
                <a:spcPts val="0"/>
              </a:spcAft>
              <a:buSzPts val="2400"/>
              <a:buNone/>
            </a:pPr>
            <a:endParaRPr sz="2800" b="1"/>
          </a:p>
          <a:p>
            <a:pPr marL="457200" lvl="0" indent="-323850" algn="l" rtl="0">
              <a:lnSpc>
                <a:spcPct val="100000"/>
              </a:lnSpc>
              <a:spcBef>
                <a:spcPts val="0"/>
              </a:spcBef>
              <a:spcAft>
                <a:spcPts val="0"/>
              </a:spcAft>
              <a:buSzPts val="1500"/>
              <a:buChar char="❏"/>
            </a:pPr>
            <a:r>
              <a:rPr lang="en-GB" sz="1500"/>
              <a:t>What is a Convex Hull?</a:t>
            </a:r>
            <a:endParaRPr sz="1500"/>
          </a:p>
          <a:p>
            <a:pPr marL="457200" lvl="0" indent="-323850" algn="l" rtl="0">
              <a:lnSpc>
                <a:spcPct val="100000"/>
              </a:lnSpc>
              <a:spcBef>
                <a:spcPts val="0"/>
              </a:spcBef>
              <a:spcAft>
                <a:spcPts val="0"/>
              </a:spcAft>
              <a:buSzPts val="1500"/>
              <a:buChar char="❏"/>
            </a:pPr>
            <a:r>
              <a:rPr lang="en-GB" sz="1500"/>
              <a:t>Understanding the problem (Robot Path Planning)</a:t>
            </a:r>
            <a:endParaRPr sz="1500"/>
          </a:p>
          <a:p>
            <a:pPr marL="457200" lvl="0" indent="-323850" algn="l" rtl="0">
              <a:lnSpc>
                <a:spcPct val="100000"/>
              </a:lnSpc>
              <a:spcBef>
                <a:spcPts val="0"/>
              </a:spcBef>
              <a:spcAft>
                <a:spcPts val="0"/>
              </a:spcAft>
              <a:buSzPts val="1500"/>
              <a:buChar char="❏"/>
            </a:pPr>
            <a:r>
              <a:rPr lang="en-GB" sz="1500"/>
              <a:t>Use of Convex Hull in Collision Detection</a:t>
            </a:r>
            <a:endParaRPr sz="1500"/>
          </a:p>
          <a:p>
            <a:pPr marL="457200" lvl="0" indent="-323850" algn="l" rtl="0">
              <a:lnSpc>
                <a:spcPct val="100000"/>
              </a:lnSpc>
              <a:spcBef>
                <a:spcPts val="0"/>
              </a:spcBef>
              <a:spcAft>
                <a:spcPts val="0"/>
              </a:spcAft>
              <a:buSzPts val="1500"/>
              <a:buChar char="❏"/>
            </a:pPr>
            <a:r>
              <a:rPr lang="en-GB" sz="1500"/>
              <a:t>Algorithm I - Jarvis March (2D) </a:t>
            </a:r>
            <a:endParaRPr sz="1500"/>
          </a:p>
          <a:p>
            <a:pPr marL="457200" lvl="0" indent="-323850" algn="l" rtl="0">
              <a:lnSpc>
                <a:spcPct val="100000"/>
              </a:lnSpc>
              <a:spcBef>
                <a:spcPts val="0"/>
              </a:spcBef>
              <a:spcAft>
                <a:spcPts val="0"/>
              </a:spcAft>
              <a:buSzPts val="1500"/>
              <a:buChar char="❏"/>
            </a:pPr>
            <a:r>
              <a:rPr lang="en-GB" sz="1500"/>
              <a:t>Algorithm II - Graham Scan</a:t>
            </a:r>
            <a:endParaRPr sz="1500"/>
          </a:p>
          <a:p>
            <a:pPr marL="457200" lvl="0" indent="-323850" algn="l" rtl="0">
              <a:lnSpc>
                <a:spcPct val="100000"/>
              </a:lnSpc>
              <a:spcBef>
                <a:spcPts val="0"/>
              </a:spcBef>
              <a:spcAft>
                <a:spcPts val="0"/>
              </a:spcAft>
              <a:buSzPts val="1500"/>
              <a:buChar char="❏"/>
            </a:pPr>
            <a:r>
              <a:rPr lang="en-GB" sz="1500"/>
              <a:t>Output from our code</a:t>
            </a:r>
            <a:endParaRPr sz="1500"/>
          </a:p>
          <a:p>
            <a:pPr marL="457200" lvl="0" indent="-323850" algn="l" rtl="0">
              <a:lnSpc>
                <a:spcPct val="100000"/>
              </a:lnSpc>
              <a:spcBef>
                <a:spcPts val="0"/>
              </a:spcBef>
              <a:spcAft>
                <a:spcPts val="0"/>
              </a:spcAft>
              <a:buSzPts val="1500"/>
              <a:buChar char="❏"/>
            </a:pPr>
            <a:r>
              <a:rPr lang="en-GB" sz="1500"/>
              <a:t>Applications Of Jarvis March and Graham’s Scan Algorithms</a:t>
            </a:r>
            <a:endParaRPr sz="1500"/>
          </a:p>
          <a:p>
            <a:pPr marL="457200" lvl="0" indent="-323850" algn="l" rtl="0">
              <a:lnSpc>
                <a:spcPct val="100000"/>
              </a:lnSpc>
              <a:spcBef>
                <a:spcPts val="0"/>
              </a:spcBef>
              <a:spcAft>
                <a:spcPts val="0"/>
              </a:spcAft>
              <a:buSzPts val="1500"/>
              <a:buChar char="❏"/>
            </a:pPr>
            <a:r>
              <a:rPr lang="en-GB" sz="1500"/>
              <a:t>Time And Space Complexities Of Jarvis March</a:t>
            </a:r>
            <a:endParaRPr sz="1500"/>
          </a:p>
          <a:p>
            <a:pPr marL="457200" lvl="0" indent="-323850" algn="l" rtl="0">
              <a:lnSpc>
                <a:spcPct val="100000"/>
              </a:lnSpc>
              <a:spcBef>
                <a:spcPts val="0"/>
              </a:spcBef>
              <a:spcAft>
                <a:spcPts val="0"/>
              </a:spcAft>
              <a:buSzPts val="1500"/>
              <a:buChar char="❏"/>
            </a:pPr>
            <a:r>
              <a:rPr lang="en-GB" sz="1500"/>
              <a:t>FIRST APPROACH: Parallel Computation To Enhance The Performance</a:t>
            </a:r>
            <a:endParaRPr sz="1500"/>
          </a:p>
          <a:p>
            <a:pPr marL="457200" lvl="0" indent="-323850" algn="l" rtl="0">
              <a:lnSpc>
                <a:spcPct val="100000"/>
              </a:lnSpc>
              <a:spcBef>
                <a:spcPts val="0"/>
              </a:spcBef>
              <a:spcAft>
                <a:spcPts val="0"/>
              </a:spcAft>
              <a:buSzPts val="1500"/>
              <a:buChar char="❏"/>
            </a:pPr>
            <a:r>
              <a:rPr lang="en-GB" sz="1500"/>
              <a:t>SECOND APPROACH: Parallel Computation To Enhance The Performance</a:t>
            </a:r>
            <a:endParaRPr sz="1500"/>
          </a:p>
          <a:p>
            <a:pPr marL="457200" lvl="0" indent="-323850" algn="l" rtl="0">
              <a:lnSpc>
                <a:spcPct val="100000"/>
              </a:lnSpc>
              <a:spcBef>
                <a:spcPts val="0"/>
              </a:spcBef>
              <a:spcAft>
                <a:spcPts val="0"/>
              </a:spcAft>
              <a:buSzPts val="1500"/>
              <a:buChar char="❏"/>
            </a:pPr>
            <a:r>
              <a:rPr lang="en-GB" sz="1500"/>
              <a:t>Analysis Of Execution time using different Languages</a:t>
            </a:r>
            <a:endParaRPr sz="1500"/>
          </a:p>
          <a:p>
            <a:pPr marL="457200" lvl="0" indent="-323850" algn="l" rtl="0">
              <a:lnSpc>
                <a:spcPct val="100000"/>
              </a:lnSpc>
              <a:spcBef>
                <a:spcPts val="0"/>
              </a:spcBef>
              <a:spcAft>
                <a:spcPts val="0"/>
              </a:spcAft>
              <a:buSzPts val="1500"/>
              <a:buChar char="❏"/>
            </a:pPr>
            <a:r>
              <a:rPr lang="en-GB" sz="1500"/>
              <a:t>Analysis Of Execution time of different algorithms</a:t>
            </a:r>
            <a:endParaRPr sz="1500"/>
          </a:p>
          <a:p>
            <a:pPr marL="457200" lvl="0" indent="0" algn="l" rtl="0">
              <a:lnSpc>
                <a:spcPct val="100000"/>
              </a:lnSpc>
              <a:spcBef>
                <a:spcPts val="0"/>
              </a:spcBef>
              <a:spcAft>
                <a:spcPts val="0"/>
              </a:spcAft>
              <a:buSzPts val="2400"/>
              <a:buNone/>
            </a:pPr>
            <a:endParaRPr sz="150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21"/>
          <p:cNvSpPr txBox="1">
            <a:spLocks noGrp="1"/>
          </p:cNvSpPr>
          <p:nvPr>
            <p:ph type="title"/>
          </p:nvPr>
        </p:nvSpPr>
        <p:spPr>
          <a:xfrm>
            <a:off x="1009125" y="292300"/>
            <a:ext cx="5843700" cy="653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GB" sz="1900" b="1"/>
              <a:t>Analysis Of Execution time using different Languages:</a:t>
            </a:r>
            <a:endParaRPr sz="1900" b="1"/>
          </a:p>
        </p:txBody>
      </p:sp>
      <p:pic>
        <p:nvPicPr>
          <p:cNvPr id="368" name="Google Shape;368;p21" title="Chart"/>
          <p:cNvPicPr preferRelativeResize="0"/>
          <p:nvPr/>
        </p:nvPicPr>
        <p:blipFill rotWithShape="1">
          <a:blip r:embed="rId3">
            <a:alphaModFix/>
          </a:blip>
          <a:srcRect/>
          <a:stretch/>
        </p:blipFill>
        <p:spPr>
          <a:xfrm>
            <a:off x="4231200" y="2727350"/>
            <a:ext cx="4726401" cy="1685925"/>
          </a:xfrm>
          <a:prstGeom prst="rect">
            <a:avLst/>
          </a:prstGeom>
          <a:noFill/>
          <a:ln>
            <a:noFill/>
          </a:ln>
        </p:spPr>
      </p:pic>
      <p:pic>
        <p:nvPicPr>
          <p:cNvPr id="369" name="Google Shape;369;p21" title="Chart"/>
          <p:cNvPicPr preferRelativeResize="0"/>
          <p:nvPr/>
        </p:nvPicPr>
        <p:blipFill rotWithShape="1">
          <a:blip r:embed="rId4">
            <a:alphaModFix/>
          </a:blip>
          <a:srcRect/>
          <a:stretch/>
        </p:blipFill>
        <p:spPr>
          <a:xfrm>
            <a:off x="4231200" y="1106900"/>
            <a:ext cx="4726401" cy="1543050"/>
          </a:xfrm>
          <a:prstGeom prst="rect">
            <a:avLst/>
          </a:prstGeom>
          <a:noFill/>
          <a:ln>
            <a:noFill/>
          </a:ln>
        </p:spPr>
      </p:pic>
      <p:sp>
        <p:nvSpPr>
          <p:cNvPr id="370" name="Google Shape;370;p21"/>
          <p:cNvSpPr txBox="1"/>
          <p:nvPr/>
        </p:nvSpPr>
        <p:spPr>
          <a:xfrm>
            <a:off x="458625" y="1575450"/>
            <a:ext cx="3373200" cy="996300"/>
          </a:xfrm>
          <a:prstGeom prst="rect">
            <a:avLst/>
          </a:prstGeom>
          <a:noFill/>
          <a:ln>
            <a:noFill/>
          </a:ln>
        </p:spPr>
        <p:txBody>
          <a:bodyPr spcFirstLastPara="1" wrap="square" lIns="91425" tIns="91425" rIns="91425" bIns="91425" anchor="t" anchorCtr="0">
            <a:noAutofit/>
          </a:bodyPr>
          <a:lstStyle/>
          <a:p>
            <a:pPr marL="457200" marR="0" lvl="0" indent="-311150" algn="l" rtl="0">
              <a:lnSpc>
                <a:spcPct val="100000"/>
              </a:lnSpc>
              <a:spcBef>
                <a:spcPts val="0"/>
              </a:spcBef>
              <a:spcAft>
                <a:spcPts val="0"/>
              </a:spcAft>
              <a:buClr>
                <a:schemeClr val="lt1"/>
              </a:buClr>
              <a:buSzPts val="1300"/>
              <a:buFont typeface="Lato"/>
              <a:buChar char="★"/>
            </a:pPr>
            <a:r>
              <a:rPr lang="en-GB" sz="1300" b="0" i="0" u="none" strike="noStrike" cap="none">
                <a:solidFill>
                  <a:schemeClr val="lt1"/>
                </a:solidFill>
                <a:latin typeface="Lato"/>
                <a:ea typeface="Lato"/>
                <a:cs typeface="Lato"/>
                <a:sym typeface="Lato"/>
              </a:rPr>
              <a:t>Execution time comparison using </a:t>
            </a:r>
            <a:r>
              <a:rPr lang="en-GB" sz="2300" b="1" i="0" u="none" strike="noStrike" cap="none">
                <a:solidFill>
                  <a:schemeClr val="lt1"/>
                </a:solidFill>
                <a:latin typeface="Lato"/>
                <a:ea typeface="Lato"/>
                <a:cs typeface="Lato"/>
                <a:sym typeface="Lato"/>
              </a:rPr>
              <a:t>C#</a:t>
            </a:r>
            <a:r>
              <a:rPr lang="en-GB" sz="1900" b="1" i="0" u="none" strike="noStrike" cap="none">
                <a:solidFill>
                  <a:schemeClr val="lt1"/>
                </a:solidFill>
                <a:latin typeface="Lato"/>
                <a:ea typeface="Lato"/>
                <a:cs typeface="Lato"/>
                <a:sym typeface="Lato"/>
              </a:rPr>
              <a:t>:</a:t>
            </a:r>
            <a:endParaRPr sz="1900" b="1" i="0" u="none" strike="noStrike" cap="none">
              <a:solidFill>
                <a:schemeClr val="lt1"/>
              </a:solidFill>
              <a:latin typeface="Lato"/>
              <a:ea typeface="Lato"/>
              <a:cs typeface="Lato"/>
              <a:sym typeface="Lato"/>
            </a:endParaRPr>
          </a:p>
        </p:txBody>
      </p:sp>
      <p:sp>
        <p:nvSpPr>
          <p:cNvPr id="371" name="Google Shape;371;p21"/>
          <p:cNvSpPr txBox="1"/>
          <p:nvPr/>
        </p:nvSpPr>
        <p:spPr>
          <a:xfrm>
            <a:off x="458625" y="3201800"/>
            <a:ext cx="3047400" cy="914100"/>
          </a:xfrm>
          <a:prstGeom prst="rect">
            <a:avLst/>
          </a:prstGeom>
          <a:noFill/>
          <a:ln>
            <a:noFill/>
          </a:ln>
        </p:spPr>
        <p:txBody>
          <a:bodyPr spcFirstLastPara="1" wrap="square" lIns="91425" tIns="91425" rIns="91425" bIns="91425" anchor="t" anchorCtr="0">
            <a:noAutofit/>
          </a:bodyPr>
          <a:lstStyle/>
          <a:p>
            <a:pPr marL="457200" marR="0" lvl="0" indent="-311150" algn="l" rtl="0">
              <a:lnSpc>
                <a:spcPct val="100000"/>
              </a:lnSpc>
              <a:spcBef>
                <a:spcPts val="0"/>
              </a:spcBef>
              <a:spcAft>
                <a:spcPts val="0"/>
              </a:spcAft>
              <a:buClr>
                <a:schemeClr val="lt1"/>
              </a:buClr>
              <a:buSzPts val="1300"/>
              <a:buFont typeface="Lato"/>
              <a:buChar char="★"/>
            </a:pPr>
            <a:r>
              <a:rPr lang="en-GB" sz="1300" b="0" i="0" u="none" strike="noStrike" cap="none">
                <a:solidFill>
                  <a:schemeClr val="lt1"/>
                </a:solidFill>
                <a:latin typeface="Lato"/>
                <a:ea typeface="Lato"/>
                <a:cs typeface="Lato"/>
                <a:sym typeface="Lato"/>
              </a:rPr>
              <a:t>Execution time comparison using </a:t>
            </a:r>
            <a:r>
              <a:rPr lang="en-GB" sz="2000" b="1" i="0" u="none" strike="noStrike" cap="none">
                <a:solidFill>
                  <a:schemeClr val="lt1"/>
                </a:solidFill>
                <a:latin typeface="Lato"/>
                <a:ea typeface="Lato"/>
                <a:cs typeface="Lato"/>
                <a:sym typeface="Lato"/>
              </a:rPr>
              <a:t>Python:</a:t>
            </a:r>
            <a:endParaRPr sz="2000" b="1" i="0" u="none" strike="noStrike" cap="none">
              <a:solidFill>
                <a:schemeClr val="lt1"/>
              </a:solidFill>
              <a:latin typeface="Lato"/>
              <a:ea typeface="Lato"/>
              <a:cs typeface="Lato"/>
              <a:sym typeface="Lato"/>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22"/>
          <p:cNvSpPr txBox="1">
            <a:spLocks noGrp="1"/>
          </p:cNvSpPr>
          <p:nvPr>
            <p:ph type="title"/>
          </p:nvPr>
        </p:nvSpPr>
        <p:spPr>
          <a:xfrm>
            <a:off x="1104975" y="690875"/>
            <a:ext cx="7038900" cy="91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GB" b="1"/>
              <a:t>Analysis Of Execution time: </a:t>
            </a:r>
            <a:endParaRPr b="1"/>
          </a:p>
        </p:txBody>
      </p:sp>
      <p:sp>
        <p:nvSpPr>
          <p:cNvPr id="377" name="Google Shape;377;p22"/>
          <p:cNvSpPr txBox="1"/>
          <p:nvPr/>
        </p:nvSpPr>
        <p:spPr>
          <a:xfrm>
            <a:off x="639675" y="1340500"/>
            <a:ext cx="4788900" cy="3274800"/>
          </a:xfrm>
          <a:prstGeom prst="rect">
            <a:avLst/>
          </a:prstGeom>
          <a:noFill/>
          <a:ln>
            <a:noFill/>
          </a:ln>
        </p:spPr>
        <p:txBody>
          <a:bodyPr spcFirstLastPara="1" wrap="square" lIns="91425" tIns="91425" rIns="91425" bIns="91425" anchor="t" anchorCtr="0">
            <a:spAutoFit/>
          </a:bodyPr>
          <a:lstStyle/>
          <a:p>
            <a:pPr marL="457200" marR="0" lvl="0" indent="-298450" algn="l" rtl="0">
              <a:lnSpc>
                <a:spcPct val="115000"/>
              </a:lnSpc>
              <a:spcBef>
                <a:spcPts val="0"/>
              </a:spcBef>
              <a:spcAft>
                <a:spcPts val="0"/>
              </a:spcAft>
              <a:buClr>
                <a:srgbClr val="F8F8F8"/>
              </a:buClr>
              <a:buSzPts val="1100"/>
              <a:buFont typeface="Roboto"/>
              <a:buChar char="❏"/>
            </a:pPr>
            <a:r>
              <a:rPr lang="en-GB" sz="1100" b="0" i="0" u="none" strike="noStrike" cap="none">
                <a:solidFill>
                  <a:srgbClr val="F8F8F8"/>
                </a:solidFill>
                <a:highlight>
                  <a:srgbClr val="313135"/>
                </a:highlight>
                <a:latin typeface="Roboto"/>
                <a:ea typeface="Roboto"/>
                <a:cs typeface="Roboto"/>
                <a:sym typeface="Roboto"/>
              </a:rPr>
              <a:t>As visible from our comparison table C# is  be faster and more efficient than Python.</a:t>
            </a:r>
            <a:endParaRPr sz="1100" b="0" i="0" u="none" strike="noStrike" cap="none">
              <a:solidFill>
                <a:srgbClr val="F8F8F8"/>
              </a:solidFill>
              <a:highlight>
                <a:srgbClr val="313135"/>
              </a:highlight>
              <a:latin typeface="Roboto"/>
              <a:ea typeface="Roboto"/>
              <a:cs typeface="Roboto"/>
              <a:sym typeface="Roboto"/>
            </a:endParaRPr>
          </a:p>
          <a:p>
            <a:pPr marL="457200" marR="0" lvl="0" indent="-298450" algn="l" rtl="0">
              <a:lnSpc>
                <a:spcPct val="115000"/>
              </a:lnSpc>
              <a:spcBef>
                <a:spcPts val="0"/>
              </a:spcBef>
              <a:spcAft>
                <a:spcPts val="0"/>
              </a:spcAft>
              <a:buClr>
                <a:srgbClr val="F8F8F8"/>
              </a:buClr>
              <a:buSzPts val="1100"/>
              <a:buFont typeface="Roboto"/>
              <a:buChar char="❏"/>
            </a:pPr>
            <a:r>
              <a:rPr lang="en-GB" sz="1100" b="0" i="0" u="none" strike="noStrike" cap="none">
                <a:solidFill>
                  <a:srgbClr val="F8F8F8"/>
                </a:solidFill>
                <a:highlight>
                  <a:srgbClr val="313135"/>
                </a:highlight>
                <a:latin typeface="Roboto"/>
                <a:ea typeface="Roboto"/>
                <a:cs typeface="Roboto"/>
                <a:sym typeface="Roboto"/>
              </a:rPr>
              <a:t>C# is statically-typed and compiled, while Python is dynamically-typed and interpreted.</a:t>
            </a:r>
            <a:endParaRPr sz="1100" b="0" i="0" u="none" strike="noStrike" cap="none">
              <a:solidFill>
                <a:srgbClr val="F8F8F8"/>
              </a:solidFill>
              <a:highlight>
                <a:srgbClr val="313135"/>
              </a:highlight>
              <a:latin typeface="Roboto"/>
              <a:ea typeface="Roboto"/>
              <a:cs typeface="Roboto"/>
              <a:sym typeface="Roboto"/>
            </a:endParaRPr>
          </a:p>
          <a:p>
            <a:pPr marL="457200" marR="0" lvl="0" indent="-298450" algn="l" rtl="0">
              <a:lnSpc>
                <a:spcPct val="115000"/>
              </a:lnSpc>
              <a:spcBef>
                <a:spcPts val="0"/>
              </a:spcBef>
              <a:spcAft>
                <a:spcPts val="0"/>
              </a:spcAft>
              <a:buClr>
                <a:srgbClr val="F8F8F8"/>
              </a:buClr>
              <a:buSzPts val="1100"/>
              <a:buFont typeface="Roboto"/>
              <a:buChar char="❏"/>
            </a:pPr>
            <a:r>
              <a:rPr lang="en-GB" sz="1100" b="0" i="0" u="none" strike="noStrike" cap="none">
                <a:solidFill>
                  <a:srgbClr val="F8F8F8"/>
                </a:solidFill>
                <a:highlight>
                  <a:srgbClr val="313135"/>
                </a:highlight>
                <a:latin typeface="Roboto"/>
                <a:ea typeface="Roboto"/>
                <a:cs typeface="Roboto"/>
                <a:sym typeface="Roboto"/>
              </a:rPr>
              <a:t>The performance difference may not be significant for most applications.</a:t>
            </a:r>
            <a:endParaRPr sz="1100" b="0" i="0" u="none" strike="noStrike" cap="none">
              <a:solidFill>
                <a:srgbClr val="F8F8F8"/>
              </a:solidFill>
              <a:highlight>
                <a:srgbClr val="313135"/>
              </a:highlight>
              <a:latin typeface="Roboto"/>
              <a:ea typeface="Roboto"/>
              <a:cs typeface="Roboto"/>
              <a:sym typeface="Roboto"/>
            </a:endParaRPr>
          </a:p>
          <a:p>
            <a:pPr marL="457200" marR="0" lvl="0" indent="-298450" algn="l" rtl="0">
              <a:lnSpc>
                <a:spcPct val="115000"/>
              </a:lnSpc>
              <a:spcBef>
                <a:spcPts val="0"/>
              </a:spcBef>
              <a:spcAft>
                <a:spcPts val="0"/>
              </a:spcAft>
              <a:buClr>
                <a:srgbClr val="F8F8F8"/>
              </a:buClr>
              <a:buSzPts val="1100"/>
              <a:buFont typeface="Roboto"/>
              <a:buChar char="❏"/>
            </a:pPr>
            <a:r>
              <a:rPr lang="en-GB" sz="1100" b="0" i="0" u="none" strike="noStrike" cap="none">
                <a:solidFill>
                  <a:srgbClr val="F8F8F8"/>
                </a:solidFill>
                <a:highlight>
                  <a:srgbClr val="313135"/>
                </a:highlight>
                <a:latin typeface="Roboto"/>
                <a:ea typeface="Roboto"/>
                <a:cs typeface="Roboto"/>
                <a:sym typeface="Roboto"/>
              </a:rPr>
              <a:t>Factors such as the problem you're trying to solve, team skills, and project requirements should also be considered.</a:t>
            </a:r>
            <a:endParaRPr sz="1100" b="0" i="0" u="none" strike="noStrike" cap="none">
              <a:solidFill>
                <a:srgbClr val="F8F8F8"/>
              </a:solidFill>
              <a:highlight>
                <a:srgbClr val="313135"/>
              </a:highlight>
              <a:latin typeface="Roboto"/>
              <a:ea typeface="Roboto"/>
              <a:cs typeface="Roboto"/>
              <a:sym typeface="Roboto"/>
            </a:endParaRPr>
          </a:p>
          <a:p>
            <a:pPr marL="457200" marR="0" lvl="0" indent="-298450" algn="l" rtl="0">
              <a:lnSpc>
                <a:spcPct val="115000"/>
              </a:lnSpc>
              <a:spcBef>
                <a:spcPts val="0"/>
              </a:spcBef>
              <a:spcAft>
                <a:spcPts val="0"/>
              </a:spcAft>
              <a:buClr>
                <a:srgbClr val="F8F8F8"/>
              </a:buClr>
              <a:buSzPts val="1100"/>
              <a:buFont typeface="Roboto"/>
              <a:buChar char="❏"/>
            </a:pPr>
            <a:r>
              <a:rPr lang="en-GB" sz="1100" b="0" i="0" u="none" strike="noStrike" cap="none">
                <a:solidFill>
                  <a:srgbClr val="F8F8F8"/>
                </a:solidFill>
                <a:highlight>
                  <a:srgbClr val="313135"/>
                </a:highlight>
                <a:latin typeface="Roboto"/>
                <a:ea typeface="Roboto"/>
                <a:cs typeface="Roboto"/>
                <a:sym typeface="Roboto"/>
              </a:rPr>
              <a:t>Python is known for its simplicity, readability, and ease of development.</a:t>
            </a:r>
            <a:endParaRPr sz="1100" b="0" i="0" u="none" strike="noStrike" cap="none">
              <a:solidFill>
                <a:srgbClr val="F8F8F8"/>
              </a:solidFill>
              <a:highlight>
                <a:srgbClr val="313135"/>
              </a:highlight>
              <a:latin typeface="Roboto"/>
              <a:ea typeface="Roboto"/>
              <a:cs typeface="Roboto"/>
              <a:sym typeface="Roboto"/>
            </a:endParaRPr>
          </a:p>
          <a:p>
            <a:pPr marL="457200" marR="0" lvl="0" indent="-298450" algn="l" rtl="0">
              <a:lnSpc>
                <a:spcPct val="115000"/>
              </a:lnSpc>
              <a:spcBef>
                <a:spcPts val="0"/>
              </a:spcBef>
              <a:spcAft>
                <a:spcPts val="0"/>
              </a:spcAft>
              <a:buClr>
                <a:srgbClr val="F8F8F8"/>
              </a:buClr>
              <a:buSzPts val="1100"/>
              <a:buFont typeface="Roboto"/>
              <a:buChar char="❏"/>
            </a:pPr>
            <a:r>
              <a:rPr lang="en-GB" sz="1100" b="0" i="0" u="none" strike="noStrike" cap="none">
                <a:solidFill>
                  <a:srgbClr val="F8F8F8"/>
                </a:solidFill>
                <a:highlight>
                  <a:srgbClr val="313135"/>
                </a:highlight>
                <a:latin typeface="Roboto"/>
                <a:ea typeface="Roboto"/>
                <a:cs typeface="Roboto"/>
                <a:sym typeface="Roboto"/>
              </a:rPr>
              <a:t>Python is commonly used for scientific computing, data analysis, and web development.</a:t>
            </a:r>
            <a:endParaRPr sz="1100" b="0" i="0" u="none" strike="noStrike" cap="none">
              <a:solidFill>
                <a:srgbClr val="F8F8F8"/>
              </a:solidFill>
              <a:highlight>
                <a:srgbClr val="313135"/>
              </a:highlight>
              <a:latin typeface="Roboto"/>
              <a:ea typeface="Roboto"/>
              <a:cs typeface="Roboto"/>
              <a:sym typeface="Roboto"/>
            </a:endParaRPr>
          </a:p>
          <a:p>
            <a:pPr marL="457200" marR="0" lvl="0" indent="-298450" algn="l" rtl="0">
              <a:lnSpc>
                <a:spcPct val="115000"/>
              </a:lnSpc>
              <a:spcBef>
                <a:spcPts val="0"/>
              </a:spcBef>
              <a:spcAft>
                <a:spcPts val="0"/>
              </a:spcAft>
              <a:buClr>
                <a:srgbClr val="F8F8F8"/>
              </a:buClr>
              <a:buSzPts val="1100"/>
              <a:buFont typeface="Roboto"/>
              <a:buChar char="❏"/>
            </a:pPr>
            <a:r>
              <a:rPr lang="en-GB" sz="1100" b="0" i="0" u="none" strike="noStrike" cap="none">
                <a:solidFill>
                  <a:srgbClr val="F8F8F8"/>
                </a:solidFill>
                <a:highlight>
                  <a:srgbClr val="313135"/>
                </a:highlight>
                <a:latin typeface="Roboto"/>
                <a:ea typeface="Roboto"/>
                <a:cs typeface="Roboto"/>
                <a:sym typeface="Roboto"/>
              </a:rPr>
              <a:t>C# is often used for Windows desktop applications, game development, and enterprise software.</a:t>
            </a:r>
            <a:endParaRPr sz="1100" b="0" i="0" u="none" strike="noStrike" cap="none">
              <a:solidFill>
                <a:srgbClr val="F8F8F8"/>
              </a:solidFill>
              <a:highlight>
                <a:srgbClr val="313135"/>
              </a:highlight>
              <a:latin typeface="Roboto"/>
              <a:ea typeface="Roboto"/>
              <a:cs typeface="Roboto"/>
              <a:sym typeface="Roboto"/>
            </a:endParaRPr>
          </a:p>
          <a:p>
            <a:pPr marL="457200" marR="0" lvl="0" indent="-298450" algn="l" rtl="0">
              <a:lnSpc>
                <a:spcPct val="115000"/>
              </a:lnSpc>
              <a:spcBef>
                <a:spcPts val="0"/>
              </a:spcBef>
              <a:spcAft>
                <a:spcPts val="0"/>
              </a:spcAft>
              <a:buClr>
                <a:srgbClr val="F8F8F8"/>
              </a:buClr>
              <a:buSzPts val="1100"/>
              <a:buFont typeface="Roboto"/>
              <a:buChar char="❏"/>
            </a:pPr>
            <a:r>
              <a:rPr lang="en-GB" sz="1100" b="0" i="0" u="none" strike="noStrike" cap="none">
                <a:solidFill>
                  <a:srgbClr val="F8F8F8"/>
                </a:solidFill>
                <a:highlight>
                  <a:srgbClr val="313135"/>
                </a:highlight>
                <a:latin typeface="Roboto"/>
                <a:ea typeface="Roboto"/>
                <a:cs typeface="Roboto"/>
                <a:sym typeface="Roboto"/>
              </a:rPr>
              <a:t>The choice of programming language should be based on specific project requirements.</a:t>
            </a:r>
            <a:endParaRPr sz="1100" b="0" i="0" u="none" strike="noStrike" cap="none">
              <a:solidFill>
                <a:srgbClr val="F8F8F8"/>
              </a:solidFill>
              <a:highlight>
                <a:srgbClr val="313135"/>
              </a:highlight>
              <a:latin typeface="Roboto"/>
              <a:ea typeface="Roboto"/>
              <a:cs typeface="Roboto"/>
              <a:sym typeface="Roboto"/>
            </a:endParaRPr>
          </a:p>
        </p:txBody>
      </p:sp>
      <p:pic>
        <p:nvPicPr>
          <p:cNvPr id="378" name="Google Shape;378;p22" title="Chart"/>
          <p:cNvPicPr preferRelativeResize="0"/>
          <p:nvPr/>
        </p:nvPicPr>
        <p:blipFill rotWithShape="1">
          <a:blip r:embed="rId3">
            <a:alphaModFix/>
          </a:blip>
          <a:srcRect/>
          <a:stretch/>
        </p:blipFill>
        <p:spPr>
          <a:xfrm>
            <a:off x="5891400" y="803050"/>
            <a:ext cx="2860425" cy="1768696"/>
          </a:xfrm>
          <a:prstGeom prst="rect">
            <a:avLst/>
          </a:prstGeom>
          <a:noFill/>
          <a:ln>
            <a:noFill/>
          </a:ln>
        </p:spPr>
      </p:pic>
      <p:pic>
        <p:nvPicPr>
          <p:cNvPr id="379" name="Google Shape;379;p22" title="Chart"/>
          <p:cNvPicPr preferRelativeResize="0"/>
          <p:nvPr/>
        </p:nvPicPr>
        <p:blipFill rotWithShape="1">
          <a:blip r:embed="rId4">
            <a:alphaModFix/>
          </a:blip>
          <a:srcRect/>
          <a:stretch/>
        </p:blipFill>
        <p:spPr>
          <a:xfrm>
            <a:off x="5901725" y="2807675"/>
            <a:ext cx="2839776" cy="1755928"/>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g2a053647a84_0_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CONVEX HULL IMPLEMENTATION ON PYTHON:</a:t>
            </a:r>
            <a:endParaRPr b="1"/>
          </a:p>
        </p:txBody>
      </p:sp>
      <p:pic>
        <p:nvPicPr>
          <p:cNvPr id="385" name="Google Shape;385;g2a053647a84_0_0"/>
          <p:cNvPicPr preferRelativeResize="0"/>
          <p:nvPr/>
        </p:nvPicPr>
        <p:blipFill>
          <a:blip r:embed="rId3">
            <a:alphaModFix/>
          </a:blip>
          <a:stretch>
            <a:fillRect/>
          </a:stretch>
        </p:blipFill>
        <p:spPr>
          <a:xfrm>
            <a:off x="237575" y="1427625"/>
            <a:ext cx="8684551" cy="3608300"/>
          </a:xfrm>
          <a:prstGeom prst="rect">
            <a:avLst/>
          </a:prstGeom>
          <a:noFill/>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g2a053647a84_0_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g2a053647a84_0_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392" name="Google Shape;392;g2a053647a84_0_6"/>
          <p:cNvPicPr preferRelativeResize="0"/>
          <p:nvPr/>
        </p:nvPicPr>
        <p:blipFill>
          <a:blip r:embed="rId3">
            <a:alphaModFix/>
          </a:blip>
          <a:stretch>
            <a:fillRect/>
          </a:stretch>
        </p:blipFill>
        <p:spPr>
          <a:xfrm>
            <a:off x="175938" y="564800"/>
            <a:ext cx="8639724" cy="4243125"/>
          </a:xfrm>
          <a:prstGeom prst="rect">
            <a:avLst/>
          </a:prstGeom>
          <a:noFill/>
          <a:ln>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g2a053647a84_0_1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8" name="Google Shape;398;g2a053647a84_0_12"/>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399" name="Google Shape;399;g2a053647a84_0_12"/>
          <p:cNvPicPr preferRelativeResize="0"/>
          <p:nvPr/>
        </p:nvPicPr>
        <p:blipFill>
          <a:blip r:embed="rId3">
            <a:alphaModFix/>
          </a:blip>
          <a:stretch>
            <a:fillRect/>
          </a:stretch>
        </p:blipFill>
        <p:spPr>
          <a:xfrm>
            <a:off x="573750" y="226850"/>
            <a:ext cx="8001000" cy="4689800"/>
          </a:xfrm>
          <a:prstGeom prst="rect">
            <a:avLst/>
          </a:prstGeom>
          <a:noFill/>
          <a:ln>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g2a053647a84_0_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CONVEX HULL IMPLEMENTATION ON C#</a:t>
            </a:r>
            <a:endParaRPr b="1"/>
          </a:p>
        </p:txBody>
      </p:sp>
      <p:pic>
        <p:nvPicPr>
          <p:cNvPr id="405" name="Google Shape;405;g2a053647a84_0_23"/>
          <p:cNvPicPr preferRelativeResize="0"/>
          <p:nvPr/>
        </p:nvPicPr>
        <p:blipFill>
          <a:blip r:embed="rId3">
            <a:alphaModFix/>
          </a:blip>
          <a:stretch>
            <a:fillRect/>
          </a:stretch>
        </p:blipFill>
        <p:spPr>
          <a:xfrm>
            <a:off x="767600" y="1113850"/>
            <a:ext cx="7608800" cy="3616425"/>
          </a:xfrm>
          <a:prstGeom prst="rect">
            <a:avLst/>
          </a:prstGeom>
          <a:no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g2a053647a84_0_2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1" name="Google Shape;411;g2a053647a84_0_2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412" name="Google Shape;412;g2a053647a84_0_29"/>
          <p:cNvPicPr preferRelativeResize="0"/>
          <p:nvPr/>
        </p:nvPicPr>
        <p:blipFill>
          <a:blip r:embed="rId3">
            <a:alphaModFix/>
          </a:blip>
          <a:stretch>
            <a:fillRect/>
          </a:stretch>
        </p:blipFill>
        <p:spPr>
          <a:xfrm>
            <a:off x="286525" y="228600"/>
            <a:ext cx="8436451" cy="4639225"/>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g2a053647a84_0_3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8" name="Google Shape;418;g2a053647a84_0_3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419" name="Google Shape;419;g2a053647a84_0_35"/>
          <p:cNvPicPr preferRelativeResize="0"/>
          <p:nvPr/>
        </p:nvPicPr>
        <p:blipFill>
          <a:blip r:embed="rId3">
            <a:alphaModFix/>
          </a:blip>
          <a:stretch>
            <a:fillRect/>
          </a:stretch>
        </p:blipFill>
        <p:spPr>
          <a:xfrm>
            <a:off x="330575" y="270738"/>
            <a:ext cx="8482850" cy="4602025"/>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23"/>
          <p:cNvSpPr txBox="1"/>
          <p:nvPr/>
        </p:nvSpPr>
        <p:spPr>
          <a:xfrm>
            <a:off x="1185875" y="670550"/>
            <a:ext cx="7581000" cy="400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300"/>
              <a:buFont typeface="Arial"/>
              <a:buNone/>
            </a:pPr>
            <a:r>
              <a:rPr lang="en-GB" sz="2300" b="1" i="0" u="none" strike="noStrike" cap="none">
                <a:solidFill>
                  <a:schemeClr val="lt1"/>
                </a:solidFill>
                <a:highlight>
                  <a:schemeClr val="dk1"/>
                </a:highlight>
                <a:latin typeface="Arial"/>
                <a:ea typeface="Arial"/>
                <a:cs typeface="Arial"/>
                <a:sym typeface="Arial"/>
              </a:rPr>
              <a:t>     REFERENCES:</a:t>
            </a:r>
            <a:endParaRPr sz="2300" b="1" i="0" u="none" strike="noStrike" cap="none">
              <a:solidFill>
                <a:schemeClr val="lt1"/>
              </a:solidFill>
              <a:highlight>
                <a:schemeClr val="dk1"/>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2300"/>
              <a:buFont typeface="Arial"/>
              <a:buNone/>
            </a:pPr>
            <a:endParaRPr sz="2300" b="1" i="0" u="sng" strike="noStrike" cap="none">
              <a:solidFill>
                <a:schemeClr val="lt1"/>
              </a:solidFill>
              <a:highlight>
                <a:schemeClr val="dk1"/>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457200" marR="0" lvl="0" indent="-311150" algn="l" rtl="0">
              <a:lnSpc>
                <a:spcPct val="115000"/>
              </a:lnSpc>
              <a:spcBef>
                <a:spcPts val="0"/>
              </a:spcBef>
              <a:spcAft>
                <a:spcPts val="0"/>
              </a:spcAft>
              <a:buClr>
                <a:schemeClr val="lt1"/>
              </a:buClr>
              <a:buSzPts val="1300"/>
              <a:buFont typeface="Arial"/>
              <a:buChar char="➢"/>
            </a:pPr>
            <a:r>
              <a:rPr lang="en-GB" sz="1300" b="0" i="0" u="sng" strike="noStrike" cap="none">
                <a:solidFill>
                  <a:schemeClr val="hlink"/>
                </a:solidFill>
                <a:highlight>
                  <a:schemeClr val="dk1"/>
                </a:highlight>
                <a:latin typeface="Arial"/>
                <a:ea typeface="Arial"/>
                <a:cs typeface="Arial"/>
                <a:sym typeface="Arial"/>
                <a:hlinkClick r:id="rId3"/>
              </a:rPr>
              <a:t>https://link.springer.com/chapter/10.1007/978-94-015-8348</a:t>
            </a:r>
            <a:endParaRPr sz="1300" b="0" i="0" u="none" strike="noStrike" cap="none">
              <a:solidFill>
                <a:schemeClr val="lt1"/>
              </a:solidFill>
              <a:highlight>
                <a:schemeClr val="dk1"/>
              </a:highlight>
              <a:latin typeface="Arial"/>
              <a:ea typeface="Arial"/>
              <a:cs typeface="Arial"/>
              <a:sym typeface="Arial"/>
            </a:endParaRPr>
          </a:p>
          <a:p>
            <a:pPr marL="457200" marR="0" lvl="0" indent="-311150" algn="l" rtl="0">
              <a:lnSpc>
                <a:spcPct val="115000"/>
              </a:lnSpc>
              <a:spcBef>
                <a:spcPts val="0"/>
              </a:spcBef>
              <a:spcAft>
                <a:spcPts val="0"/>
              </a:spcAft>
              <a:buClr>
                <a:schemeClr val="lt1"/>
              </a:buClr>
              <a:buSzPts val="1300"/>
              <a:buFont typeface="Arial"/>
              <a:buChar char="➢"/>
            </a:pPr>
            <a:r>
              <a:rPr lang="en-GB" sz="1300" b="0" i="0" u="sng" strike="noStrike" cap="none">
                <a:solidFill>
                  <a:schemeClr val="hlink"/>
                </a:solidFill>
                <a:highlight>
                  <a:schemeClr val="dk1"/>
                </a:highlight>
                <a:latin typeface="Arial"/>
                <a:ea typeface="Arial"/>
                <a:cs typeface="Arial"/>
                <a:sym typeface="Arial"/>
                <a:hlinkClick r:id="rId4"/>
              </a:rPr>
              <a:t>https://medium.com/technology-hits/what-why-how-of-convex-hulls-in-robotic-collision-detection-7d942609ce8d</a:t>
            </a:r>
            <a:endParaRPr sz="1300" b="0" i="0" u="none" strike="noStrike" cap="none">
              <a:solidFill>
                <a:schemeClr val="lt1"/>
              </a:solidFill>
              <a:highlight>
                <a:schemeClr val="dk1"/>
              </a:highlight>
              <a:latin typeface="Arial"/>
              <a:ea typeface="Arial"/>
              <a:cs typeface="Arial"/>
              <a:sym typeface="Arial"/>
            </a:endParaRPr>
          </a:p>
          <a:p>
            <a:pPr marL="457200" marR="0" lvl="0" indent="-311150" algn="l" rtl="0">
              <a:lnSpc>
                <a:spcPct val="115000"/>
              </a:lnSpc>
              <a:spcBef>
                <a:spcPts val="0"/>
              </a:spcBef>
              <a:spcAft>
                <a:spcPts val="0"/>
              </a:spcAft>
              <a:buClr>
                <a:schemeClr val="lt1"/>
              </a:buClr>
              <a:buSzPts val="1300"/>
              <a:buFont typeface="Arial"/>
              <a:buChar char="➢"/>
            </a:pPr>
            <a:r>
              <a:rPr lang="en-GB" sz="1300" b="0" i="0" u="sng" strike="noStrike" cap="none">
                <a:solidFill>
                  <a:schemeClr val="hlink"/>
                </a:solidFill>
                <a:highlight>
                  <a:schemeClr val="dk1"/>
                </a:highlight>
                <a:latin typeface="Arial"/>
                <a:ea typeface="Arial"/>
                <a:cs typeface="Arial"/>
                <a:sym typeface="Arial"/>
                <a:hlinkClick r:id="rId5"/>
              </a:rPr>
              <a:t>https://www.tutorialspoint.com/Jarvis-March-Algorithm#:~:text=Jarvis%20March%20algorithm%20is%20used,hull%20by%20anti-clockwise%20rotation</a:t>
            </a:r>
            <a:endParaRPr sz="1300" b="0" i="0" u="none" strike="noStrike" cap="none">
              <a:solidFill>
                <a:schemeClr val="lt1"/>
              </a:solidFill>
              <a:highlight>
                <a:schemeClr val="dk1"/>
              </a:highlight>
              <a:latin typeface="Arial"/>
              <a:ea typeface="Arial"/>
              <a:cs typeface="Arial"/>
              <a:sym typeface="Arial"/>
            </a:endParaRPr>
          </a:p>
          <a:p>
            <a:pPr marL="457200" marR="0" lvl="0" indent="-311150" algn="l" rtl="0">
              <a:lnSpc>
                <a:spcPct val="115000"/>
              </a:lnSpc>
              <a:spcBef>
                <a:spcPts val="0"/>
              </a:spcBef>
              <a:spcAft>
                <a:spcPts val="0"/>
              </a:spcAft>
              <a:buClr>
                <a:schemeClr val="lt1"/>
              </a:buClr>
              <a:buSzPts val="1300"/>
              <a:buFont typeface="Arial"/>
              <a:buChar char="➢"/>
            </a:pPr>
            <a:r>
              <a:rPr lang="en-GB" sz="1300" b="0" i="0" u="sng" strike="noStrike" cap="none">
                <a:solidFill>
                  <a:schemeClr val="hlink"/>
                </a:solidFill>
                <a:highlight>
                  <a:schemeClr val="dk1"/>
                </a:highlight>
                <a:latin typeface="Arial"/>
                <a:ea typeface="Arial"/>
                <a:cs typeface="Arial"/>
                <a:sym typeface="Arial"/>
                <a:hlinkClick r:id="rId6"/>
              </a:rPr>
              <a:t>https://www.sciencedirect.com/science/article/abs/pii/0020019087902079</a:t>
            </a:r>
            <a:endParaRPr sz="1300" b="0" i="0" u="none" strike="noStrike" cap="none">
              <a:solidFill>
                <a:schemeClr val="lt1"/>
              </a:solidFill>
              <a:highlight>
                <a:schemeClr val="dk1"/>
              </a:highlight>
              <a:latin typeface="Arial"/>
              <a:ea typeface="Arial"/>
              <a:cs typeface="Arial"/>
              <a:sym typeface="Arial"/>
            </a:endParaRPr>
          </a:p>
          <a:p>
            <a:pPr marL="457200" marR="0" lvl="0" indent="-311150" algn="l" rtl="0">
              <a:lnSpc>
                <a:spcPct val="115000"/>
              </a:lnSpc>
              <a:spcBef>
                <a:spcPts val="0"/>
              </a:spcBef>
              <a:spcAft>
                <a:spcPts val="0"/>
              </a:spcAft>
              <a:buClr>
                <a:schemeClr val="lt1"/>
              </a:buClr>
              <a:buSzPts val="1300"/>
              <a:buFont typeface="Arial"/>
              <a:buChar char="➢"/>
            </a:pPr>
            <a:r>
              <a:rPr lang="en-GB" sz="1300" b="0" i="0" u="sng" strike="noStrike" cap="none">
                <a:solidFill>
                  <a:schemeClr val="hlink"/>
                </a:solidFill>
                <a:highlight>
                  <a:schemeClr val="dk1"/>
                </a:highlight>
                <a:latin typeface="Arial"/>
                <a:ea typeface="Arial"/>
                <a:cs typeface="Arial"/>
                <a:sym typeface="Arial"/>
                <a:hlinkClick r:id="rId7"/>
              </a:rPr>
              <a:t>https://link.springer.com/chapter/10.1007/978-94-015-8348-0_48</a:t>
            </a:r>
            <a:endParaRPr sz="1300" b="0" i="0" u="none" strike="noStrike" cap="none">
              <a:solidFill>
                <a:schemeClr val="lt1"/>
              </a:solidFill>
              <a:highlight>
                <a:schemeClr val="dk1"/>
              </a:highlight>
              <a:latin typeface="Arial"/>
              <a:ea typeface="Arial"/>
              <a:cs typeface="Arial"/>
              <a:sym typeface="Arial"/>
            </a:endParaRPr>
          </a:p>
          <a:p>
            <a:pPr marL="457200" marR="0" lvl="0" indent="-311150" algn="l" rtl="0">
              <a:lnSpc>
                <a:spcPct val="115000"/>
              </a:lnSpc>
              <a:spcBef>
                <a:spcPts val="0"/>
              </a:spcBef>
              <a:spcAft>
                <a:spcPts val="0"/>
              </a:spcAft>
              <a:buClr>
                <a:schemeClr val="lt1"/>
              </a:buClr>
              <a:buSzPts val="1300"/>
              <a:buFont typeface="Arial"/>
              <a:buChar char="➢"/>
            </a:pPr>
            <a:r>
              <a:rPr lang="en-GB" sz="1300" b="0" i="0" u="sng" strike="noStrike" cap="none">
                <a:solidFill>
                  <a:schemeClr val="hlink"/>
                </a:solidFill>
                <a:highlight>
                  <a:schemeClr val="dk1"/>
                </a:highlight>
                <a:latin typeface="Arial"/>
                <a:ea typeface="Arial"/>
                <a:cs typeface="Arial"/>
                <a:sym typeface="Arial"/>
                <a:hlinkClick r:id="rId8"/>
              </a:rPr>
              <a:t>https://www.ece.lsu.edu/vaidy/IPDPS-20-Resources/IPDPS-20-CH.pdf</a:t>
            </a:r>
            <a:endParaRPr sz="1300" b="0" i="0" u="none" strike="noStrike" cap="none">
              <a:solidFill>
                <a:schemeClr val="lt1"/>
              </a:solidFill>
              <a:highlight>
                <a:schemeClr val="dk1"/>
              </a:highlight>
              <a:latin typeface="Arial"/>
              <a:ea typeface="Arial"/>
              <a:cs typeface="Arial"/>
              <a:sym typeface="Arial"/>
            </a:endParaRPr>
          </a:p>
          <a:p>
            <a:pPr marL="457200" marR="0" lvl="0" indent="-311150" algn="l" rtl="0">
              <a:lnSpc>
                <a:spcPct val="115000"/>
              </a:lnSpc>
              <a:spcBef>
                <a:spcPts val="0"/>
              </a:spcBef>
              <a:spcAft>
                <a:spcPts val="0"/>
              </a:spcAft>
              <a:buClr>
                <a:schemeClr val="lt1"/>
              </a:buClr>
              <a:buSzPts val="1300"/>
              <a:buFont typeface="Arial"/>
              <a:buChar char="➢"/>
            </a:pPr>
            <a:r>
              <a:rPr lang="en-GB" sz="1300" b="0" i="0" u="sng" strike="noStrike" cap="none">
                <a:solidFill>
                  <a:schemeClr val="hlink"/>
                </a:solidFill>
                <a:highlight>
                  <a:schemeClr val="dk1"/>
                </a:highlight>
                <a:latin typeface="Arial"/>
                <a:ea typeface="Arial"/>
                <a:cs typeface="Arial"/>
                <a:sym typeface="Arial"/>
                <a:hlinkClick r:id="rId4"/>
              </a:rPr>
              <a:t>https://medium.com/technology-hits/what-why-how-of-convex-hulls-in-robotic-collision-detection-7d942609ce8d</a:t>
            </a:r>
            <a:endParaRPr sz="1300" b="0" i="0" u="none" strike="noStrike" cap="none">
              <a:solidFill>
                <a:schemeClr val="lt1"/>
              </a:solidFill>
              <a:highlight>
                <a:schemeClr val="dk1"/>
              </a:highlight>
              <a:latin typeface="Arial"/>
              <a:ea typeface="Arial"/>
              <a:cs typeface="Arial"/>
              <a:sym typeface="Arial"/>
            </a:endParaRPr>
          </a:p>
          <a:p>
            <a:pPr marL="457200" marR="0" lvl="0" indent="-311150" algn="l" rtl="0">
              <a:lnSpc>
                <a:spcPct val="115000"/>
              </a:lnSpc>
              <a:spcBef>
                <a:spcPts val="0"/>
              </a:spcBef>
              <a:spcAft>
                <a:spcPts val="0"/>
              </a:spcAft>
              <a:buClr>
                <a:schemeClr val="lt1"/>
              </a:buClr>
              <a:buSzPts val="1300"/>
              <a:buFont typeface="Arial"/>
              <a:buChar char="➢"/>
            </a:pPr>
            <a:r>
              <a:rPr lang="en-GB" sz="1300" b="0" i="0" u="sng" strike="noStrike" cap="none">
                <a:solidFill>
                  <a:schemeClr val="hlink"/>
                </a:solidFill>
                <a:highlight>
                  <a:schemeClr val="dk1"/>
                </a:highlight>
                <a:latin typeface="Arial"/>
                <a:ea typeface="Arial"/>
                <a:cs typeface="Arial"/>
                <a:sym typeface="Arial"/>
                <a:hlinkClick r:id="rId9"/>
              </a:rPr>
              <a:t>https://github.com/satwik-m/Convex-Hull</a:t>
            </a:r>
            <a:endParaRPr sz="1300" b="0" i="0" u="none" strike="noStrike" cap="none">
              <a:solidFill>
                <a:schemeClr val="lt1"/>
              </a:solidFill>
              <a:highlight>
                <a:schemeClr val="dk1"/>
              </a:highlight>
              <a:latin typeface="Arial"/>
              <a:ea typeface="Arial"/>
              <a:cs typeface="Arial"/>
              <a:sym typeface="Arial"/>
            </a:endParaRPr>
          </a:p>
          <a:p>
            <a:pPr marL="457200" marR="0" lvl="0" indent="0" algn="l" rtl="0">
              <a:lnSpc>
                <a:spcPct val="115000"/>
              </a:lnSpc>
              <a:spcBef>
                <a:spcPts val="0"/>
              </a:spcBef>
              <a:spcAft>
                <a:spcPts val="0"/>
              </a:spcAft>
              <a:buClr>
                <a:srgbClr val="000000"/>
              </a:buClr>
              <a:buSzPts val="1300"/>
              <a:buFont typeface="Arial"/>
              <a:buNone/>
            </a:pPr>
            <a:endParaRPr sz="1300" b="0" i="0" u="none" strike="noStrike" cap="none">
              <a:solidFill>
                <a:schemeClr val="lt1"/>
              </a:solidFill>
              <a:highlight>
                <a:schemeClr val="dk1"/>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lt1"/>
              </a:solidFill>
              <a:highlight>
                <a:schemeClr val="dk1"/>
              </a:highlight>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24"/>
          <p:cNvSpPr txBox="1">
            <a:spLocks noGrp="1"/>
          </p:cNvSpPr>
          <p:nvPr>
            <p:ph type="title"/>
          </p:nvPr>
        </p:nvSpPr>
        <p:spPr>
          <a:xfrm>
            <a:off x="1361800" y="1737650"/>
            <a:ext cx="6024000" cy="118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GB" sz="5100" b="1"/>
              <a:t>Thank you!</a:t>
            </a:r>
            <a:endParaRPr sz="5100" b="1"/>
          </a:p>
        </p:txBody>
      </p:sp>
      <p:sp>
        <p:nvSpPr>
          <p:cNvPr id="430" name="Google Shape;430;p24"/>
          <p:cNvSpPr txBox="1">
            <a:spLocks noGrp="1"/>
          </p:cNvSpPr>
          <p:nvPr>
            <p:ph type="body" idx="1"/>
          </p:nvPr>
        </p:nvSpPr>
        <p:spPr>
          <a:xfrm>
            <a:off x="3144500" y="2644025"/>
            <a:ext cx="5421000" cy="97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300"/>
              <a:buNone/>
            </a:pPr>
            <a:r>
              <a:rPr lang="en-GB"/>
              <a:t>You are most welcome to ask any questions…</a:t>
            </a: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
          <p:cNvSpPr txBox="1">
            <a:spLocks noGrp="1"/>
          </p:cNvSpPr>
          <p:nvPr>
            <p:ph type="title"/>
          </p:nvPr>
        </p:nvSpPr>
        <p:spPr>
          <a:xfrm>
            <a:off x="1052550" y="955200"/>
            <a:ext cx="7038900" cy="91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GB" b="1"/>
              <a:t>What is a Convex Hull?</a:t>
            </a:r>
            <a:endParaRPr b="1"/>
          </a:p>
        </p:txBody>
      </p:sp>
      <p:sp>
        <p:nvSpPr>
          <p:cNvPr id="240" name="Google Shape;240;p3"/>
          <p:cNvSpPr txBox="1">
            <a:spLocks noGrp="1"/>
          </p:cNvSpPr>
          <p:nvPr>
            <p:ph type="body" idx="1"/>
          </p:nvPr>
        </p:nvSpPr>
        <p:spPr>
          <a:xfrm>
            <a:off x="559350" y="1915750"/>
            <a:ext cx="5143500" cy="29112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Char char="➢"/>
            </a:pPr>
            <a:r>
              <a:rPr lang="en-GB"/>
              <a:t>A polygon P is convex if for every pair of points x and y in P.</a:t>
            </a:r>
            <a:endParaRPr/>
          </a:p>
          <a:p>
            <a:pPr marL="457200" lvl="0" indent="-311150" algn="l" rtl="0">
              <a:lnSpc>
                <a:spcPct val="115000"/>
              </a:lnSpc>
              <a:spcBef>
                <a:spcPts val="0"/>
              </a:spcBef>
              <a:spcAft>
                <a:spcPts val="0"/>
              </a:spcAft>
              <a:buSzPts val="1300"/>
              <a:buChar char="➢"/>
            </a:pPr>
            <a:r>
              <a:rPr lang="en-GB"/>
              <a:t>The convex hull of a set of planar points is the smallest convex polygon containing all of the points.</a:t>
            </a:r>
            <a:endParaRPr/>
          </a:p>
          <a:p>
            <a:pPr marL="457200" lvl="0" indent="-311150" algn="l" rtl="0">
              <a:lnSpc>
                <a:spcPct val="115000"/>
              </a:lnSpc>
              <a:spcBef>
                <a:spcPts val="0"/>
              </a:spcBef>
              <a:spcAft>
                <a:spcPts val="0"/>
              </a:spcAft>
              <a:buSzPts val="1300"/>
              <a:buChar char="➢"/>
            </a:pPr>
            <a:r>
              <a:rPr lang="en-GB"/>
              <a:t>A useful way to think about the convex hull is the rubber band analogy. Suppose the points in the set were nails, sticking out of a flat surface. Imagine now, what would happen if you took a rubber band and stretched it around the nails. Trying to contract back to its original length, the rubber band would enclose the nails, touching the ones that stick out the furthest from the centre.</a:t>
            </a:r>
            <a:endParaRPr/>
          </a:p>
          <a:p>
            <a:pPr marL="457200" lvl="0" indent="0" algn="l" rtl="0">
              <a:lnSpc>
                <a:spcPct val="115000"/>
              </a:lnSpc>
              <a:spcBef>
                <a:spcPts val="1600"/>
              </a:spcBef>
              <a:spcAft>
                <a:spcPts val="0"/>
              </a:spcAft>
              <a:buSzPts val="1300"/>
              <a:buNone/>
            </a:pPr>
            <a:endParaRPr/>
          </a:p>
          <a:p>
            <a:pPr marL="0" lvl="0" indent="0" algn="l" rtl="0">
              <a:lnSpc>
                <a:spcPct val="115000"/>
              </a:lnSpc>
              <a:spcBef>
                <a:spcPts val="1600"/>
              </a:spcBef>
              <a:spcAft>
                <a:spcPts val="1600"/>
              </a:spcAft>
              <a:buSzPts val="1300"/>
              <a:buNone/>
            </a:pPr>
            <a:endParaRPr/>
          </a:p>
        </p:txBody>
      </p:sp>
      <p:pic>
        <p:nvPicPr>
          <p:cNvPr id="241" name="Google Shape;241;p3"/>
          <p:cNvPicPr preferRelativeResize="0"/>
          <p:nvPr/>
        </p:nvPicPr>
        <p:blipFill rotWithShape="1">
          <a:blip r:embed="rId3">
            <a:alphaModFix/>
          </a:blip>
          <a:srcRect/>
          <a:stretch/>
        </p:blipFill>
        <p:spPr>
          <a:xfrm>
            <a:off x="6019288" y="393750"/>
            <a:ext cx="1612675" cy="1475525"/>
          </a:xfrm>
          <a:prstGeom prst="rect">
            <a:avLst/>
          </a:prstGeom>
          <a:noFill/>
          <a:ln>
            <a:noFill/>
          </a:ln>
        </p:spPr>
      </p:pic>
      <p:pic>
        <p:nvPicPr>
          <p:cNvPr id="242" name="Google Shape;242;p3"/>
          <p:cNvPicPr preferRelativeResize="0"/>
          <p:nvPr/>
        </p:nvPicPr>
        <p:blipFill rotWithShape="1">
          <a:blip r:embed="rId4">
            <a:alphaModFix/>
          </a:blip>
          <a:srcRect/>
          <a:stretch/>
        </p:blipFill>
        <p:spPr>
          <a:xfrm>
            <a:off x="7223538" y="2031863"/>
            <a:ext cx="1581150" cy="1419225"/>
          </a:xfrm>
          <a:prstGeom prst="rect">
            <a:avLst/>
          </a:prstGeom>
          <a:noFill/>
          <a:ln>
            <a:noFill/>
          </a:ln>
        </p:spPr>
      </p:pic>
      <p:pic>
        <p:nvPicPr>
          <p:cNvPr id="243" name="Google Shape;243;p3"/>
          <p:cNvPicPr preferRelativeResize="0"/>
          <p:nvPr/>
        </p:nvPicPr>
        <p:blipFill rotWithShape="1">
          <a:blip r:embed="rId5">
            <a:alphaModFix/>
          </a:blip>
          <a:srcRect/>
          <a:stretch/>
        </p:blipFill>
        <p:spPr>
          <a:xfrm>
            <a:off x="5946700" y="3613675"/>
            <a:ext cx="1757850" cy="1336250"/>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
          <p:cNvSpPr txBox="1">
            <a:spLocks noGrp="1"/>
          </p:cNvSpPr>
          <p:nvPr>
            <p:ph type="title"/>
          </p:nvPr>
        </p:nvSpPr>
        <p:spPr>
          <a:xfrm>
            <a:off x="1052550" y="393750"/>
            <a:ext cx="7038900" cy="808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GB" dirty="0"/>
              <a:t>Understanding the problem</a:t>
            </a:r>
            <a:endParaRPr dirty="0"/>
          </a:p>
          <a:p>
            <a:pPr marL="0" lvl="0" indent="0" algn="l" rtl="0">
              <a:lnSpc>
                <a:spcPct val="100000"/>
              </a:lnSpc>
              <a:spcBef>
                <a:spcPts val="0"/>
              </a:spcBef>
              <a:spcAft>
                <a:spcPts val="0"/>
              </a:spcAft>
              <a:buSzPts val="2400"/>
              <a:buNone/>
            </a:pPr>
            <a:r>
              <a:rPr lang="en-GB" sz="1800" b="1" dirty="0"/>
              <a:t>Robot Path Planning</a:t>
            </a:r>
            <a:endParaRPr sz="1800" b="1" dirty="0"/>
          </a:p>
        </p:txBody>
      </p:sp>
      <p:sp>
        <p:nvSpPr>
          <p:cNvPr id="249" name="Google Shape;249;p4"/>
          <p:cNvSpPr txBox="1">
            <a:spLocks noGrp="1"/>
          </p:cNvSpPr>
          <p:nvPr>
            <p:ph type="body" idx="1"/>
          </p:nvPr>
        </p:nvSpPr>
        <p:spPr>
          <a:xfrm>
            <a:off x="664904" y="1407863"/>
            <a:ext cx="5291100" cy="3009900"/>
          </a:xfrm>
          <a:prstGeom prst="rect">
            <a:avLst/>
          </a:prstGeom>
          <a:noFill/>
          <a:ln>
            <a:noFill/>
          </a:ln>
        </p:spPr>
        <p:txBody>
          <a:bodyPr spcFirstLastPara="1" wrap="square" lIns="91425" tIns="91425" rIns="91425" bIns="91425" anchor="t" anchorCtr="0">
            <a:noAutofit/>
          </a:bodyPr>
          <a:lstStyle/>
          <a:p>
            <a:pPr marL="0" lvl="0" indent="0">
              <a:lnSpc>
                <a:spcPct val="100000"/>
              </a:lnSpc>
              <a:spcBef>
                <a:spcPts val="800"/>
              </a:spcBef>
              <a:spcAft>
                <a:spcPts val="800"/>
              </a:spcAft>
              <a:buNone/>
            </a:pPr>
            <a:r>
              <a:rPr lang="en-US" dirty="0" smtClean="0"/>
              <a:t>Controlling </a:t>
            </a:r>
            <a:r>
              <a:rPr lang="en-US" dirty="0"/>
              <a:t>robot motion is one of the most significant problems in today's Robotics Science. </a:t>
            </a:r>
          </a:p>
          <a:p>
            <a:pPr marL="0" lvl="0" indent="0">
              <a:lnSpc>
                <a:spcPct val="100000"/>
              </a:lnSpc>
              <a:spcBef>
                <a:spcPts val="800"/>
              </a:spcBef>
              <a:spcAft>
                <a:spcPts val="800"/>
              </a:spcAft>
              <a:buNone/>
            </a:pPr>
            <a:r>
              <a:rPr lang="en-US" dirty="0" smtClean="0"/>
              <a:t>The </a:t>
            </a:r>
            <a:r>
              <a:rPr lang="en-US" dirty="0"/>
              <a:t>basic goat of this problem is to determine what actions must a robot do in order to perform a desired task. In its simplest form robot motion planning (RMP) problem is twofold: </a:t>
            </a:r>
            <a:endParaRPr lang="en-US" dirty="0" smtClean="0"/>
          </a:p>
          <a:p>
            <a:pPr marL="285750" indent="-285750">
              <a:lnSpc>
                <a:spcPct val="100000"/>
              </a:lnSpc>
              <a:spcBef>
                <a:spcPts val="800"/>
              </a:spcBef>
              <a:spcAft>
                <a:spcPts val="800"/>
              </a:spcAft>
              <a:buFont typeface="Wingdings" panose="05000000000000000000" pitchFamily="2" charset="2"/>
              <a:buChar char="q"/>
            </a:pPr>
            <a:r>
              <a:rPr lang="en-US" dirty="0" smtClean="0"/>
              <a:t>Firstly</a:t>
            </a:r>
            <a:r>
              <a:rPr lang="en-US" dirty="0"/>
              <a:t>, is a problem of finding a feasible path for the robot from a start placement to a desired final </a:t>
            </a:r>
            <a:r>
              <a:rPr lang="en-US" dirty="0" smtClean="0"/>
              <a:t>placement, and </a:t>
            </a:r>
            <a:r>
              <a:rPr lang="en-US" dirty="0"/>
              <a:t>Obstacle avoidance control is </a:t>
            </a:r>
            <a:r>
              <a:rPr lang="en-US" dirty="0" smtClean="0"/>
              <a:t>also included </a:t>
            </a:r>
            <a:r>
              <a:rPr lang="en-US" dirty="0"/>
              <a:t>in the first sub-problem. </a:t>
            </a:r>
            <a:endParaRPr lang="en-US" dirty="0" smtClean="0"/>
          </a:p>
          <a:p>
            <a:pPr marL="285750" lvl="0" indent="-285750">
              <a:lnSpc>
                <a:spcPct val="100000"/>
              </a:lnSpc>
              <a:spcBef>
                <a:spcPts val="800"/>
              </a:spcBef>
              <a:spcAft>
                <a:spcPts val="800"/>
              </a:spcAft>
              <a:buFont typeface="Wingdings" panose="05000000000000000000" pitchFamily="2" charset="2"/>
              <a:buChar char="q"/>
            </a:pPr>
            <a:r>
              <a:rPr lang="en-US" dirty="0" smtClean="0"/>
              <a:t>secondly </a:t>
            </a:r>
            <a:r>
              <a:rPr lang="en-US" dirty="0"/>
              <a:t>is a problem of planning the necessary actions needed for the robot to follow this path. </a:t>
            </a:r>
            <a:endParaRPr lang="en-US" dirty="0"/>
          </a:p>
        </p:txBody>
      </p:sp>
      <p:pic>
        <p:nvPicPr>
          <p:cNvPr id="250" name="Google Shape;250;p4"/>
          <p:cNvPicPr preferRelativeResize="0"/>
          <p:nvPr/>
        </p:nvPicPr>
        <p:blipFill rotWithShape="1">
          <a:blip r:embed="rId3">
            <a:alphaModFix/>
          </a:blip>
          <a:srcRect/>
          <a:stretch/>
        </p:blipFill>
        <p:spPr>
          <a:xfrm>
            <a:off x="6246950" y="1739525"/>
            <a:ext cx="2744650" cy="2468350"/>
          </a:xfrm>
          <a:prstGeom prst="rect">
            <a:avLst/>
          </a:prstGeom>
          <a:noFill/>
          <a:ln>
            <a:noFill/>
          </a:ln>
        </p:spPr>
      </p:pic>
    </p:spTree>
  </p:cSld>
  <p:clrMapOvr>
    <a:masterClrMapping/>
  </p:clrMapOvr>
  <p:transition spd="med">
    <p:fade thruBlk="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6"/>
          <p:cNvSpPr txBox="1">
            <a:spLocks noGrp="1"/>
          </p:cNvSpPr>
          <p:nvPr>
            <p:ph type="title"/>
          </p:nvPr>
        </p:nvSpPr>
        <p:spPr>
          <a:xfrm>
            <a:off x="1297500" y="393750"/>
            <a:ext cx="3798900" cy="1493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GB"/>
              <a:t>Use of Convex Hull in Collision Detection</a:t>
            </a:r>
            <a:endParaRPr/>
          </a:p>
        </p:txBody>
      </p:sp>
      <p:sp>
        <p:nvSpPr>
          <p:cNvPr id="262" name="Google Shape;262;p6"/>
          <p:cNvSpPr txBox="1">
            <a:spLocks noGrp="1"/>
          </p:cNvSpPr>
          <p:nvPr>
            <p:ph type="body" idx="1"/>
          </p:nvPr>
        </p:nvSpPr>
        <p:spPr>
          <a:xfrm>
            <a:off x="428848" y="1302343"/>
            <a:ext cx="5356200" cy="3437100"/>
          </a:xfrm>
          <a:prstGeom prst="rect">
            <a:avLst/>
          </a:prstGeom>
          <a:noFill/>
          <a:ln>
            <a:noFill/>
          </a:ln>
        </p:spPr>
        <p:txBody>
          <a:bodyPr spcFirstLastPara="1" wrap="square" lIns="91425" tIns="91425" rIns="91425" bIns="91425" anchor="t" anchorCtr="0">
            <a:noAutofit/>
          </a:bodyPr>
          <a:lstStyle/>
          <a:p>
            <a:pPr marL="457200" lvl="0" indent="-314325" algn="l" rtl="0">
              <a:lnSpc>
                <a:spcPct val="115000"/>
              </a:lnSpc>
              <a:spcBef>
                <a:spcPts val="0"/>
              </a:spcBef>
              <a:spcAft>
                <a:spcPts val="0"/>
              </a:spcAft>
              <a:buSzPts val="1350"/>
              <a:buFont typeface="Georgia"/>
              <a:buAutoNum type="romanUcPeriod"/>
            </a:pPr>
            <a:r>
              <a:rPr lang="en-GB" sz="1350" dirty="0">
                <a:highlight>
                  <a:schemeClr val="dk1"/>
                </a:highlight>
                <a:latin typeface="Georgia"/>
                <a:ea typeface="Georgia"/>
                <a:cs typeface="Georgia"/>
                <a:sym typeface="Georgia"/>
              </a:rPr>
              <a:t>- A turtle bot is navigating from point A to point B on a 2D plane.</a:t>
            </a:r>
            <a:endParaRPr sz="1350" dirty="0">
              <a:highlight>
                <a:schemeClr val="dk1"/>
              </a:highlight>
              <a:latin typeface="Georgia"/>
              <a:ea typeface="Georgia"/>
              <a:cs typeface="Georgia"/>
              <a:sym typeface="Georgia"/>
            </a:endParaRPr>
          </a:p>
          <a:p>
            <a:pPr marL="457200" lvl="0" indent="-314325" algn="l" rtl="0">
              <a:lnSpc>
                <a:spcPct val="115000"/>
              </a:lnSpc>
              <a:spcBef>
                <a:spcPts val="0"/>
              </a:spcBef>
              <a:spcAft>
                <a:spcPts val="0"/>
              </a:spcAft>
              <a:buSzPts val="1350"/>
              <a:buFont typeface="Georgia"/>
              <a:buAutoNum type="romanUcPeriod"/>
            </a:pPr>
            <a:r>
              <a:rPr lang="en-GB" sz="1350" dirty="0">
                <a:highlight>
                  <a:schemeClr val="dk1"/>
                </a:highlight>
                <a:latin typeface="Georgia"/>
                <a:ea typeface="Georgia"/>
                <a:cs typeface="Georgia"/>
                <a:sym typeface="Georgia"/>
              </a:rPr>
              <a:t>- The easiest path is a straight line from A to B.</a:t>
            </a:r>
            <a:endParaRPr sz="1350" dirty="0">
              <a:highlight>
                <a:schemeClr val="dk1"/>
              </a:highlight>
              <a:latin typeface="Georgia"/>
              <a:ea typeface="Georgia"/>
              <a:cs typeface="Georgia"/>
              <a:sym typeface="Georgia"/>
            </a:endParaRPr>
          </a:p>
          <a:p>
            <a:pPr marL="457200" lvl="0" indent="-314325" algn="l" rtl="0">
              <a:lnSpc>
                <a:spcPct val="115000"/>
              </a:lnSpc>
              <a:spcBef>
                <a:spcPts val="0"/>
              </a:spcBef>
              <a:spcAft>
                <a:spcPts val="0"/>
              </a:spcAft>
              <a:buSzPts val="1350"/>
              <a:buFont typeface="Georgia"/>
              <a:buAutoNum type="romanUcPeriod"/>
            </a:pPr>
            <a:r>
              <a:rPr lang="en-GB" sz="1350" dirty="0">
                <a:highlight>
                  <a:schemeClr val="dk1"/>
                </a:highlight>
                <a:latin typeface="Georgia"/>
                <a:ea typeface="Georgia"/>
                <a:cs typeface="Georgia"/>
                <a:sym typeface="Georgia"/>
              </a:rPr>
              <a:t>- If there are obstacles on the path, real-time collision detection is needed.</a:t>
            </a:r>
            <a:endParaRPr sz="1350" dirty="0">
              <a:highlight>
                <a:schemeClr val="dk1"/>
              </a:highlight>
              <a:latin typeface="Georgia"/>
              <a:ea typeface="Georgia"/>
              <a:cs typeface="Georgia"/>
              <a:sym typeface="Georgia"/>
            </a:endParaRPr>
          </a:p>
          <a:p>
            <a:pPr marL="457200" lvl="0" indent="-314325" algn="l" rtl="0">
              <a:lnSpc>
                <a:spcPct val="115000"/>
              </a:lnSpc>
              <a:spcBef>
                <a:spcPts val="0"/>
              </a:spcBef>
              <a:spcAft>
                <a:spcPts val="0"/>
              </a:spcAft>
              <a:buSzPts val="1350"/>
              <a:buFont typeface="Georgia"/>
              <a:buAutoNum type="romanUcPeriod"/>
            </a:pPr>
            <a:r>
              <a:rPr lang="en-GB" sz="1350" dirty="0">
                <a:highlight>
                  <a:schemeClr val="dk1"/>
                </a:highlight>
                <a:latin typeface="Georgia"/>
                <a:ea typeface="Georgia"/>
                <a:cs typeface="Georgia"/>
                <a:sym typeface="Georgia"/>
              </a:rPr>
              <a:t>- The convex hull is used to detect collisions or verify obstacle-free paths.</a:t>
            </a:r>
            <a:endParaRPr sz="1350" dirty="0">
              <a:highlight>
                <a:schemeClr val="dk1"/>
              </a:highlight>
              <a:latin typeface="Georgia"/>
              <a:ea typeface="Georgia"/>
              <a:cs typeface="Georgia"/>
              <a:sym typeface="Georgia"/>
            </a:endParaRPr>
          </a:p>
          <a:p>
            <a:pPr marL="457200" lvl="0" indent="-314325" algn="l" rtl="0">
              <a:lnSpc>
                <a:spcPct val="115000"/>
              </a:lnSpc>
              <a:spcBef>
                <a:spcPts val="0"/>
              </a:spcBef>
              <a:spcAft>
                <a:spcPts val="0"/>
              </a:spcAft>
              <a:buSzPts val="1350"/>
              <a:buFont typeface="Georgia"/>
              <a:buAutoNum type="romanUcPeriod"/>
            </a:pPr>
            <a:r>
              <a:rPr lang="en-GB" sz="1350" dirty="0">
                <a:highlight>
                  <a:schemeClr val="dk1"/>
                </a:highlight>
                <a:latin typeface="Georgia"/>
                <a:ea typeface="Georgia"/>
                <a:cs typeface="Georgia"/>
                <a:sym typeface="Georgia"/>
              </a:rPr>
              <a:t>- Obstacles are sampled as points in 2D space and a convex hull is constructed around them.</a:t>
            </a:r>
            <a:endParaRPr sz="1350" dirty="0">
              <a:highlight>
                <a:schemeClr val="dk1"/>
              </a:highlight>
              <a:latin typeface="Georgia"/>
              <a:ea typeface="Georgia"/>
              <a:cs typeface="Georgia"/>
              <a:sym typeface="Georgia"/>
            </a:endParaRPr>
          </a:p>
          <a:p>
            <a:pPr marL="457200" lvl="0" indent="-314325" algn="l" rtl="0">
              <a:lnSpc>
                <a:spcPct val="115000"/>
              </a:lnSpc>
              <a:spcBef>
                <a:spcPts val="0"/>
              </a:spcBef>
              <a:spcAft>
                <a:spcPts val="0"/>
              </a:spcAft>
              <a:buSzPts val="1350"/>
              <a:buFont typeface="Georgia"/>
              <a:buAutoNum type="romanUcPeriod"/>
            </a:pPr>
            <a:r>
              <a:rPr lang="en-GB" sz="1350" dirty="0">
                <a:highlight>
                  <a:schemeClr val="dk1"/>
                </a:highlight>
                <a:latin typeface="Georgia"/>
                <a:ea typeface="Georgia"/>
                <a:cs typeface="Georgia"/>
                <a:sym typeface="Georgia"/>
              </a:rPr>
              <a:t>- The hull is cross-verified with the current location or points on the path.</a:t>
            </a:r>
            <a:endParaRPr sz="1350" dirty="0">
              <a:highlight>
                <a:schemeClr val="dk1"/>
              </a:highlight>
              <a:latin typeface="Georgia"/>
              <a:ea typeface="Georgia"/>
              <a:cs typeface="Georgia"/>
              <a:sym typeface="Georgia"/>
            </a:endParaRPr>
          </a:p>
          <a:p>
            <a:pPr marL="457200" lvl="0" indent="-314325" algn="l" rtl="0">
              <a:lnSpc>
                <a:spcPct val="115000"/>
              </a:lnSpc>
              <a:spcBef>
                <a:spcPts val="0"/>
              </a:spcBef>
              <a:spcAft>
                <a:spcPts val="0"/>
              </a:spcAft>
              <a:buSzPts val="1350"/>
              <a:buFont typeface="Georgia"/>
              <a:buAutoNum type="romanUcPeriod"/>
            </a:pPr>
            <a:r>
              <a:rPr lang="en-GB" sz="1350" dirty="0">
                <a:highlight>
                  <a:schemeClr val="dk1"/>
                </a:highlight>
                <a:latin typeface="Georgia"/>
                <a:ea typeface="Georgia"/>
                <a:cs typeface="Georgia"/>
                <a:sym typeface="Georgia"/>
              </a:rPr>
              <a:t>- If any path points fall inside the hull, there is a collision.</a:t>
            </a:r>
            <a:endParaRPr sz="1350" dirty="0">
              <a:highlight>
                <a:schemeClr val="dk1"/>
              </a:highlight>
              <a:latin typeface="Georgia"/>
              <a:ea typeface="Georgia"/>
              <a:cs typeface="Georgia"/>
              <a:sym typeface="Georgia"/>
            </a:endParaRPr>
          </a:p>
          <a:p>
            <a:pPr marL="457200" lvl="0" indent="-314325" algn="l" rtl="0">
              <a:lnSpc>
                <a:spcPct val="115000"/>
              </a:lnSpc>
              <a:spcBef>
                <a:spcPts val="0"/>
              </a:spcBef>
              <a:spcAft>
                <a:spcPts val="0"/>
              </a:spcAft>
              <a:buSzPts val="1350"/>
              <a:buFont typeface="Georgia"/>
              <a:buAutoNum type="romanUcPeriod"/>
            </a:pPr>
            <a:r>
              <a:rPr lang="en-GB" sz="1350" dirty="0">
                <a:highlight>
                  <a:schemeClr val="dk1"/>
                </a:highlight>
                <a:latin typeface="Georgia"/>
                <a:ea typeface="Georgia"/>
                <a:cs typeface="Georgia"/>
                <a:sym typeface="Georgia"/>
              </a:rPr>
              <a:t>- If all path points are outside the hull, the path is collision-free.</a:t>
            </a:r>
            <a:endParaRPr sz="1350" dirty="0">
              <a:highlight>
                <a:schemeClr val="dk1"/>
              </a:highlight>
              <a:latin typeface="Georgia"/>
              <a:ea typeface="Georgia"/>
              <a:cs typeface="Georgia"/>
              <a:sym typeface="Georgia"/>
            </a:endParaRPr>
          </a:p>
          <a:p>
            <a:pPr marL="457200" lvl="0" indent="-314325" algn="l" rtl="0">
              <a:lnSpc>
                <a:spcPct val="115000"/>
              </a:lnSpc>
              <a:spcBef>
                <a:spcPts val="0"/>
              </a:spcBef>
              <a:spcAft>
                <a:spcPts val="0"/>
              </a:spcAft>
              <a:buSzPts val="1350"/>
              <a:buFont typeface="Georgia"/>
              <a:buAutoNum type="romanUcPeriod"/>
            </a:pPr>
            <a:r>
              <a:rPr lang="en-GB" sz="1350" dirty="0">
                <a:highlight>
                  <a:schemeClr val="dk1"/>
                </a:highlight>
                <a:latin typeface="Georgia"/>
                <a:ea typeface="Georgia"/>
                <a:cs typeface="Georgia"/>
                <a:sym typeface="Georgia"/>
              </a:rPr>
              <a:t>- Collision detection is done much faster using this method.</a:t>
            </a:r>
            <a:endParaRPr sz="1350" dirty="0">
              <a:highlight>
                <a:schemeClr val="dk1"/>
              </a:highlight>
              <a:latin typeface="Georgia"/>
              <a:ea typeface="Georgia"/>
              <a:cs typeface="Georgia"/>
              <a:sym typeface="Georgia"/>
            </a:endParaRPr>
          </a:p>
          <a:p>
            <a:pPr marL="457200" lvl="0" indent="0" algn="l" rtl="0">
              <a:lnSpc>
                <a:spcPct val="115000"/>
              </a:lnSpc>
              <a:spcBef>
                <a:spcPts val="0"/>
              </a:spcBef>
              <a:spcAft>
                <a:spcPts val="0"/>
              </a:spcAft>
              <a:buSzPts val="1300"/>
              <a:buNone/>
            </a:pPr>
            <a:endParaRPr sz="1350" dirty="0">
              <a:highlight>
                <a:schemeClr val="dk1"/>
              </a:highlight>
              <a:latin typeface="Georgia"/>
              <a:ea typeface="Georgia"/>
              <a:cs typeface="Georgia"/>
              <a:sym typeface="Georgia"/>
            </a:endParaRPr>
          </a:p>
        </p:txBody>
      </p:sp>
      <p:sp>
        <p:nvSpPr>
          <p:cNvPr id="263" name="Google Shape;263;p6"/>
          <p:cNvSpPr/>
          <p:nvPr/>
        </p:nvSpPr>
        <p:spPr>
          <a:xfrm>
            <a:off x="7037650" y="384022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0079" y="1302343"/>
            <a:ext cx="3049049" cy="3049049"/>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7"/>
          <p:cNvSpPr txBox="1">
            <a:spLocks noGrp="1"/>
          </p:cNvSpPr>
          <p:nvPr>
            <p:ph type="title"/>
          </p:nvPr>
        </p:nvSpPr>
        <p:spPr>
          <a:xfrm>
            <a:off x="1418525" y="402525"/>
            <a:ext cx="6259500" cy="94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2400"/>
              <a:buNone/>
            </a:pPr>
            <a:r>
              <a:rPr lang="en-GB" b="1"/>
              <a:t>Multiple algorithms to construct Convex Hull</a:t>
            </a:r>
            <a:endParaRPr b="1"/>
          </a:p>
        </p:txBody>
      </p:sp>
      <p:sp>
        <p:nvSpPr>
          <p:cNvPr id="269" name="Google Shape;269;p7"/>
          <p:cNvSpPr txBox="1">
            <a:spLocks noGrp="1"/>
          </p:cNvSpPr>
          <p:nvPr>
            <p:ph type="body" idx="1"/>
          </p:nvPr>
        </p:nvSpPr>
        <p:spPr>
          <a:xfrm>
            <a:off x="1418525" y="1577225"/>
            <a:ext cx="7334400" cy="2882400"/>
          </a:xfrm>
          <a:prstGeom prst="rect">
            <a:avLst/>
          </a:prstGeom>
          <a:noFill/>
          <a:ln>
            <a:noFill/>
          </a:ln>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Clr>
                <a:srgbClr val="F8F8F8"/>
              </a:buClr>
              <a:buSzPts val="1200"/>
              <a:buFont typeface="Roboto"/>
              <a:buChar char="●"/>
            </a:pPr>
            <a:r>
              <a:rPr lang="en-GB" sz="1400" b="1" dirty="0">
                <a:solidFill>
                  <a:srgbClr val="F8F8F8"/>
                </a:solidFill>
                <a:highlight>
                  <a:schemeClr val="dk1"/>
                </a:highlight>
                <a:latin typeface="Roboto"/>
                <a:ea typeface="Roboto"/>
                <a:cs typeface="Roboto"/>
                <a:sym typeface="Roboto"/>
              </a:rPr>
              <a:t>Non-extreme points</a:t>
            </a:r>
            <a:r>
              <a:rPr lang="en-GB" sz="1200" dirty="0">
                <a:solidFill>
                  <a:srgbClr val="F8F8F8"/>
                </a:solidFill>
                <a:highlight>
                  <a:schemeClr val="dk1"/>
                </a:highlight>
                <a:latin typeface="Roboto"/>
                <a:ea typeface="Roboto"/>
                <a:cs typeface="Roboto"/>
                <a:sym typeface="Roboto"/>
              </a:rPr>
              <a:t> identification helps identify extreme points and construct the convex hull.</a:t>
            </a:r>
            <a:endParaRPr sz="1200" dirty="0">
              <a:solidFill>
                <a:srgbClr val="F8F8F8"/>
              </a:solidFill>
              <a:highlight>
                <a:schemeClr val="dk1"/>
              </a:highlight>
              <a:latin typeface="Roboto"/>
              <a:ea typeface="Roboto"/>
              <a:cs typeface="Roboto"/>
              <a:sym typeface="Roboto"/>
            </a:endParaRPr>
          </a:p>
          <a:p>
            <a:pPr marL="457200" lvl="0" indent="-304800" algn="l" rtl="0">
              <a:lnSpc>
                <a:spcPct val="150000"/>
              </a:lnSpc>
              <a:spcBef>
                <a:spcPts val="0"/>
              </a:spcBef>
              <a:spcAft>
                <a:spcPts val="0"/>
              </a:spcAft>
              <a:buClr>
                <a:srgbClr val="F8F8F8"/>
              </a:buClr>
              <a:buSzPts val="1200"/>
              <a:buFont typeface="Roboto"/>
              <a:buChar char="●"/>
            </a:pPr>
            <a:r>
              <a:rPr lang="en-GB" sz="1400" b="1" dirty="0">
                <a:solidFill>
                  <a:srgbClr val="F8F8F8"/>
                </a:solidFill>
                <a:highlight>
                  <a:schemeClr val="dk1"/>
                </a:highlight>
                <a:latin typeface="Roboto"/>
                <a:ea typeface="Roboto"/>
                <a:cs typeface="Roboto"/>
                <a:sym typeface="Roboto"/>
              </a:rPr>
              <a:t>Extreme edges</a:t>
            </a:r>
            <a:r>
              <a:rPr lang="en-GB" sz="1200" dirty="0">
                <a:solidFill>
                  <a:srgbClr val="F8F8F8"/>
                </a:solidFill>
                <a:highlight>
                  <a:schemeClr val="dk1"/>
                </a:highlight>
                <a:latin typeface="Roboto"/>
                <a:ea typeface="Roboto"/>
                <a:cs typeface="Roboto"/>
                <a:sym typeface="Roboto"/>
              </a:rPr>
              <a:t> identification is another method to identify the convex hull.</a:t>
            </a:r>
            <a:endParaRPr sz="1200" dirty="0">
              <a:solidFill>
                <a:srgbClr val="F8F8F8"/>
              </a:solidFill>
              <a:highlight>
                <a:schemeClr val="dk1"/>
              </a:highlight>
              <a:latin typeface="Roboto"/>
              <a:ea typeface="Roboto"/>
              <a:cs typeface="Roboto"/>
              <a:sym typeface="Roboto"/>
            </a:endParaRPr>
          </a:p>
          <a:p>
            <a:pPr marL="457200" lvl="0" indent="-304800" algn="l" rtl="0">
              <a:lnSpc>
                <a:spcPct val="150000"/>
              </a:lnSpc>
              <a:spcBef>
                <a:spcPts val="0"/>
              </a:spcBef>
              <a:spcAft>
                <a:spcPts val="0"/>
              </a:spcAft>
              <a:buClr>
                <a:srgbClr val="F8F8F8"/>
              </a:buClr>
              <a:buSzPts val="1200"/>
              <a:buFont typeface="Roboto"/>
              <a:buChar char="●"/>
            </a:pPr>
            <a:r>
              <a:rPr lang="en-GB" sz="1400" b="1" dirty="0">
                <a:solidFill>
                  <a:srgbClr val="F8F8F8"/>
                </a:solidFill>
                <a:highlight>
                  <a:schemeClr val="dk1"/>
                </a:highlight>
                <a:latin typeface="Roboto"/>
                <a:ea typeface="Roboto"/>
                <a:cs typeface="Roboto"/>
                <a:sym typeface="Roboto"/>
              </a:rPr>
              <a:t>Gift wrapping</a:t>
            </a:r>
            <a:r>
              <a:rPr lang="en-GB" sz="1200" dirty="0">
                <a:solidFill>
                  <a:srgbClr val="F8F8F8"/>
                </a:solidFill>
                <a:highlight>
                  <a:schemeClr val="dk1"/>
                </a:highlight>
                <a:latin typeface="Roboto"/>
                <a:ea typeface="Roboto"/>
                <a:cs typeface="Roboto"/>
                <a:sym typeface="Roboto"/>
              </a:rPr>
              <a:t> is a variant of extreme edges identification, where one edge is initially anchored to find the next edges.</a:t>
            </a:r>
            <a:endParaRPr sz="1200" dirty="0">
              <a:solidFill>
                <a:srgbClr val="F8F8F8"/>
              </a:solidFill>
              <a:highlight>
                <a:schemeClr val="dk1"/>
              </a:highlight>
              <a:latin typeface="Roboto"/>
              <a:ea typeface="Roboto"/>
              <a:cs typeface="Roboto"/>
              <a:sym typeface="Roboto"/>
            </a:endParaRPr>
          </a:p>
          <a:p>
            <a:pPr marL="457200" lvl="0" indent="-304800" algn="l" rtl="0">
              <a:lnSpc>
                <a:spcPct val="150000"/>
              </a:lnSpc>
              <a:spcBef>
                <a:spcPts val="0"/>
              </a:spcBef>
              <a:spcAft>
                <a:spcPts val="0"/>
              </a:spcAft>
              <a:buClr>
                <a:srgbClr val="F8F8F8"/>
              </a:buClr>
              <a:buSzPts val="1200"/>
              <a:buFont typeface="Roboto"/>
              <a:buChar char="●"/>
            </a:pPr>
            <a:r>
              <a:rPr lang="en-GB" sz="1500" b="1" dirty="0">
                <a:solidFill>
                  <a:srgbClr val="F8F8F8"/>
                </a:solidFill>
                <a:highlight>
                  <a:schemeClr val="dk1"/>
                </a:highlight>
                <a:latin typeface="Roboto"/>
                <a:ea typeface="Roboto"/>
                <a:cs typeface="Roboto"/>
                <a:sym typeface="Roboto"/>
              </a:rPr>
              <a:t>Quick hull </a:t>
            </a:r>
            <a:r>
              <a:rPr lang="en-GB" sz="1200" dirty="0">
                <a:solidFill>
                  <a:srgbClr val="F8F8F8"/>
                </a:solidFill>
                <a:highlight>
                  <a:schemeClr val="dk1"/>
                </a:highlight>
                <a:latin typeface="Roboto"/>
                <a:ea typeface="Roboto"/>
                <a:cs typeface="Roboto"/>
                <a:sym typeface="Roboto"/>
              </a:rPr>
              <a:t>focuses on points closer to the left and right extremes of the hull, found by sorting coordinates.</a:t>
            </a:r>
            <a:endParaRPr sz="1200" dirty="0">
              <a:solidFill>
                <a:srgbClr val="F8F8F8"/>
              </a:solidFill>
              <a:highlight>
                <a:schemeClr val="dk1"/>
              </a:highlight>
              <a:latin typeface="Roboto"/>
              <a:ea typeface="Roboto"/>
              <a:cs typeface="Roboto"/>
              <a:sym typeface="Roboto"/>
            </a:endParaRPr>
          </a:p>
          <a:p>
            <a:pPr marL="457200" lvl="0" indent="-304800" algn="l" rtl="0">
              <a:lnSpc>
                <a:spcPct val="150000"/>
              </a:lnSpc>
              <a:spcBef>
                <a:spcPts val="0"/>
              </a:spcBef>
              <a:spcAft>
                <a:spcPts val="0"/>
              </a:spcAft>
              <a:buClr>
                <a:srgbClr val="F8F8F8"/>
              </a:buClr>
              <a:buSzPts val="1200"/>
              <a:buFont typeface="Roboto"/>
              <a:buChar char="●"/>
            </a:pPr>
            <a:r>
              <a:rPr lang="en-GB" sz="1400" b="1" dirty="0">
                <a:solidFill>
                  <a:srgbClr val="F8F8F8"/>
                </a:solidFill>
                <a:highlight>
                  <a:schemeClr val="dk1"/>
                </a:highlight>
                <a:latin typeface="Roboto"/>
                <a:ea typeface="Roboto"/>
                <a:cs typeface="Roboto"/>
                <a:sym typeface="Roboto"/>
              </a:rPr>
              <a:t>Graham's scan</a:t>
            </a:r>
            <a:r>
              <a:rPr lang="en-GB" sz="1200" dirty="0">
                <a:solidFill>
                  <a:srgbClr val="F8F8F8"/>
                </a:solidFill>
                <a:highlight>
                  <a:schemeClr val="dk1"/>
                </a:highlight>
                <a:latin typeface="Roboto"/>
                <a:ea typeface="Roboto"/>
                <a:cs typeface="Roboto"/>
                <a:sym typeface="Roboto"/>
              </a:rPr>
              <a:t> incrementally grows the hull around processed points in sorted order</a:t>
            </a:r>
            <a:r>
              <a:rPr lang="en-GB" sz="1200" dirty="0" smtClean="0">
                <a:solidFill>
                  <a:srgbClr val="F8F8F8"/>
                </a:solidFill>
                <a:highlight>
                  <a:schemeClr val="dk1"/>
                </a:highlight>
                <a:latin typeface="Roboto"/>
                <a:ea typeface="Roboto"/>
                <a:cs typeface="Roboto"/>
                <a:sym typeface="Roboto"/>
              </a:rPr>
              <a:t>.</a:t>
            </a:r>
          </a:p>
          <a:p>
            <a:pPr marL="152400" lvl="0" indent="0" algn="l" rtl="0">
              <a:lnSpc>
                <a:spcPct val="150000"/>
              </a:lnSpc>
              <a:spcBef>
                <a:spcPts val="0"/>
              </a:spcBef>
              <a:spcAft>
                <a:spcPts val="0"/>
              </a:spcAft>
              <a:buClr>
                <a:srgbClr val="F8F8F8"/>
              </a:buClr>
              <a:buSzPts val="1200"/>
              <a:buNone/>
            </a:pPr>
            <a:endParaRPr lang="en-GB" sz="1200" dirty="0">
              <a:solidFill>
                <a:srgbClr val="F8F8F8"/>
              </a:solidFill>
              <a:highlight>
                <a:schemeClr val="dk1"/>
              </a:highlight>
              <a:latin typeface="Roboto"/>
              <a:ea typeface="Roboto"/>
              <a:cs typeface="Roboto"/>
              <a:sym typeface="Roboto"/>
            </a:endParaRPr>
          </a:p>
          <a:p>
            <a:pPr marL="152400" lvl="0" indent="0" algn="l" rtl="0">
              <a:lnSpc>
                <a:spcPct val="150000"/>
              </a:lnSpc>
              <a:spcBef>
                <a:spcPts val="0"/>
              </a:spcBef>
              <a:spcAft>
                <a:spcPts val="0"/>
              </a:spcAft>
              <a:buClr>
                <a:srgbClr val="F8F8F8"/>
              </a:buClr>
              <a:buSzPts val="1200"/>
              <a:buNone/>
            </a:pPr>
            <a:r>
              <a:rPr sz="1200" dirty="0" smtClean="0">
                <a:solidFill>
                  <a:srgbClr val="F8F8F8"/>
                </a:solidFill>
                <a:highlight>
                  <a:schemeClr val="dk1"/>
                </a:highlight>
                <a:latin typeface="Roboto"/>
                <a:ea typeface="Roboto"/>
                <a:cs typeface="Roboto"/>
                <a:sym typeface="Roboto"/>
              </a:rPr>
              <a:t> </a:t>
            </a:r>
            <a:r>
              <a:rPr lang="en-GB" sz="1200" dirty="0" smtClean="0">
                <a:solidFill>
                  <a:srgbClr val="F8F8F8"/>
                </a:solidFill>
                <a:highlight>
                  <a:schemeClr val="dk1"/>
                </a:highlight>
                <a:latin typeface="Roboto"/>
                <a:ea typeface="Roboto"/>
                <a:cs typeface="Roboto"/>
                <a:sym typeface="Roboto"/>
              </a:rPr>
              <a:t>These </a:t>
            </a:r>
            <a:r>
              <a:rPr lang="en-GB" sz="1200" dirty="0">
                <a:solidFill>
                  <a:srgbClr val="F8F8F8"/>
                </a:solidFill>
                <a:highlight>
                  <a:schemeClr val="dk1"/>
                </a:highlight>
                <a:latin typeface="Roboto"/>
                <a:ea typeface="Roboto"/>
                <a:cs typeface="Roboto"/>
                <a:sym typeface="Roboto"/>
              </a:rPr>
              <a:t>algorithms have different complexities and can work in 2D and 3D spaces.</a:t>
            </a:r>
            <a:endParaRPr sz="1200" dirty="0">
              <a:solidFill>
                <a:srgbClr val="F8F8F8"/>
              </a:solidFill>
              <a:highlight>
                <a:schemeClr val="dk1"/>
              </a:highlight>
              <a:latin typeface="Roboto"/>
              <a:ea typeface="Roboto"/>
              <a:cs typeface="Roboto"/>
              <a:sym typeface="Roboto"/>
            </a:endParaRPr>
          </a:p>
          <a:p>
            <a:pPr marL="0" lvl="0" indent="0" algn="l" rtl="0">
              <a:lnSpc>
                <a:spcPct val="150000"/>
              </a:lnSpc>
              <a:spcBef>
                <a:spcPts val="1200"/>
              </a:spcBef>
              <a:spcAft>
                <a:spcPts val="1600"/>
              </a:spcAft>
              <a:buSzPts val="1300"/>
              <a:buNone/>
            </a:pPr>
            <a:endParaRPr dirty="0">
              <a:solidFill>
                <a:srgbClr val="FFFFFF"/>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8"/>
          <p:cNvSpPr txBox="1">
            <a:spLocks noGrp="1"/>
          </p:cNvSpPr>
          <p:nvPr>
            <p:ph type="title" idx="2"/>
          </p:nvPr>
        </p:nvSpPr>
        <p:spPr>
          <a:xfrm>
            <a:off x="1145900" y="409940"/>
            <a:ext cx="3005700" cy="51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000"/>
              <a:buNone/>
            </a:pPr>
            <a:r>
              <a:rPr lang="en-GB" sz="1500" b="1" dirty="0"/>
              <a:t>Applications Of Jarvis March and Graham’s Scan Algorithms:</a:t>
            </a:r>
            <a:endParaRPr sz="1500" b="1" dirty="0"/>
          </a:p>
        </p:txBody>
      </p:sp>
      <p:sp>
        <p:nvSpPr>
          <p:cNvPr id="275" name="Google Shape;275;p8"/>
          <p:cNvSpPr txBox="1">
            <a:spLocks noGrp="1"/>
          </p:cNvSpPr>
          <p:nvPr>
            <p:ph type="body" idx="1"/>
          </p:nvPr>
        </p:nvSpPr>
        <p:spPr>
          <a:xfrm>
            <a:off x="0" y="1195700"/>
            <a:ext cx="4572000" cy="3947700"/>
          </a:xfrm>
          <a:prstGeom prst="rect">
            <a:avLst/>
          </a:prstGeom>
          <a:noFill/>
          <a:ln>
            <a:noFill/>
          </a:ln>
        </p:spPr>
        <p:txBody>
          <a:bodyPr spcFirstLastPara="1" wrap="square" lIns="91425" tIns="91425" rIns="91425" bIns="91425" anchor="t" anchorCtr="0">
            <a:noAutofit/>
          </a:bodyPr>
          <a:lstStyle/>
          <a:p>
            <a:pPr marL="171450" indent="-171450">
              <a:lnSpc>
                <a:spcPct val="150000"/>
              </a:lnSpc>
            </a:pPr>
            <a:endParaRPr sz="1000" dirty="0">
              <a:solidFill>
                <a:schemeClr val="lt1"/>
              </a:solidFill>
              <a:highlight>
                <a:schemeClr val="dk1"/>
              </a:highlight>
            </a:endParaRPr>
          </a:p>
          <a:p>
            <a:pPr marL="333375" marR="215900" indent="-171450">
              <a:lnSpc>
                <a:spcPct val="150000"/>
              </a:lnSpc>
              <a:spcBef>
                <a:spcPts val="1000"/>
              </a:spcBef>
              <a:buClr>
                <a:schemeClr val="lt1"/>
              </a:buClr>
              <a:buSzPts val="1050"/>
            </a:pPr>
            <a:r>
              <a:rPr lang="en-GB" sz="1050" b="1" dirty="0">
                <a:solidFill>
                  <a:schemeClr val="lt1"/>
                </a:solidFill>
                <a:highlight>
                  <a:schemeClr val="dk1"/>
                </a:highlight>
                <a:latin typeface="Arial"/>
                <a:ea typeface="Arial"/>
                <a:cs typeface="Arial"/>
                <a:sym typeface="Arial"/>
              </a:rPr>
              <a:t>Collision avoidance</a:t>
            </a:r>
            <a:r>
              <a:rPr lang="en-GB" sz="1050" dirty="0">
                <a:solidFill>
                  <a:schemeClr val="lt1"/>
                </a:solidFill>
                <a:highlight>
                  <a:schemeClr val="dk1"/>
                </a:highlight>
                <a:latin typeface="Arial"/>
                <a:ea typeface="Arial"/>
                <a:cs typeface="Arial"/>
                <a:sym typeface="Arial"/>
              </a:rPr>
              <a:t>: If the convex hull of a car avoids collision with obstacles then so does the car. Since the computation of paths that avoid collision is much easier with a convex car, then it is often used to plan </a:t>
            </a:r>
            <a:r>
              <a:rPr lang="en-GB" sz="1050" dirty="0" smtClean="0">
                <a:solidFill>
                  <a:schemeClr val="lt1"/>
                </a:solidFill>
                <a:highlight>
                  <a:schemeClr val="dk1"/>
                </a:highlight>
                <a:latin typeface="Arial"/>
                <a:ea typeface="Arial"/>
                <a:cs typeface="Arial"/>
                <a:sym typeface="Arial"/>
              </a:rPr>
              <a:t>paths.</a:t>
            </a:r>
            <a:endParaRPr lang="en-GB" sz="1050" dirty="0">
              <a:solidFill>
                <a:schemeClr val="lt1"/>
              </a:solidFill>
              <a:highlight>
                <a:schemeClr val="dk1"/>
              </a:highlight>
              <a:latin typeface="Arial"/>
              <a:ea typeface="Arial"/>
              <a:cs typeface="Arial"/>
              <a:sym typeface="Arial"/>
            </a:endParaRPr>
          </a:p>
          <a:p>
            <a:pPr marL="333375" marR="215900" indent="-171450">
              <a:lnSpc>
                <a:spcPct val="150000"/>
              </a:lnSpc>
              <a:spcBef>
                <a:spcPts val="1000"/>
              </a:spcBef>
              <a:buClr>
                <a:schemeClr val="lt1"/>
              </a:buClr>
              <a:buSzPts val="1050"/>
            </a:pPr>
            <a:r>
              <a:rPr lang="en-US" b="1" dirty="0" smtClean="0">
                <a:solidFill>
                  <a:schemeClr val="lt1"/>
                </a:solidFill>
                <a:highlight>
                  <a:schemeClr val="dk1"/>
                </a:highlight>
              </a:rPr>
              <a:t>Computational </a:t>
            </a:r>
            <a:r>
              <a:rPr lang="en-US" b="1" dirty="0">
                <a:solidFill>
                  <a:schemeClr val="lt1"/>
                </a:solidFill>
                <a:highlight>
                  <a:schemeClr val="dk1"/>
                </a:highlight>
              </a:rPr>
              <a:t>geometry: </a:t>
            </a:r>
            <a:r>
              <a:rPr lang="en-US" dirty="0">
                <a:solidFill>
                  <a:schemeClr val="lt1"/>
                </a:solidFill>
                <a:highlight>
                  <a:schemeClr val="dk1"/>
                </a:highlight>
              </a:rPr>
              <a:t>Identifying the outer boundary of a set of points</a:t>
            </a:r>
            <a:r>
              <a:rPr lang="en-US" dirty="0" smtClean="0">
                <a:solidFill>
                  <a:schemeClr val="lt1"/>
                </a:solidFill>
                <a:highlight>
                  <a:schemeClr val="dk1"/>
                </a:highlight>
              </a:rPr>
              <a:t>.</a:t>
            </a:r>
          </a:p>
          <a:p>
            <a:pPr marL="333375" marR="215900" indent="-171450">
              <a:lnSpc>
                <a:spcPct val="150000"/>
              </a:lnSpc>
              <a:spcBef>
                <a:spcPts val="1000"/>
              </a:spcBef>
              <a:buClr>
                <a:schemeClr val="lt1"/>
              </a:buClr>
              <a:buSzPts val="1050"/>
            </a:pPr>
            <a:r>
              <a:rPr lang="en-US" dirty="0" smtClean="0">
                <a:solidFill>
                  <a:schemeClr val="lt1"/>
                </a:solidFill>
                <a:highlight>
                  <a:schemeClr val="dk1"/>
                </a:highlight>
              </a:rPr>
              <a:t> </a:t>
            </a:r>
            <a:r>
              <a:rPr lang="en-US" b="1" dirty="0" smtClean="0">
                <a:solidFill>
                  <a:schemeClr val="lt1"/>
                </a:solidFill>
                <a:highlight>
                  <a:schemeClr val="dk1"/>
                </a:highlight>
              </a:rPr>
              <a:t>GIS </a:t>
            </a:r>
            <a:r>
              <a:rPr lang="en-US" b="1" dirty="0">
                <a:solidFill>
                  <a:schemeClr val="lt1"/>
                </a:solidFill>
                <a:highlight>
                  <a:schemeClr val="dk1"/>
                </a:highlight>
              </a:rPr>
              <a:t>(Geographic Information Systems</a:t>
            </a:r>
            <a:r>
              <a:rPr lang="en-US" b="1" dirty="0" smtClean="0">
                <a:solidFill>
                  <a:schemeClr val="lt1"/>
                </a:solidFill>
                <a:highlight>
                  <a:schemeClr val="dk1"/>
                </a:highlight>
              </a:rPr>
              <a:t>): </a:t>
            </a:r>
            <a:r>
              <a:rPr lang="en-US" dirty="0">
                <a:solidFill>
                  <a:schemeClr val="lt1"/>
                </a:solidFill>
                <a:highlight>
                  <a:schemeClr val="dk1"/>
                </a:highlight>
              </a:rPr>
              <a:t>Finding the convex hull of geographical data for mapping </a:t>
            </a:r>
            <a:r>
              <a:rPr lang="en-US" dirty="0" smtClean="0">
                <a:solidFill>
                  <a:schemeClr val="lt1"/>
                </a:solidFill>
                <a:highlight>
                  <a:schemeClr val="dk1"/>
                </a:highlight>
              </a:rPr>
              <a:t>applications.</a:t>
            </a:r>
          </a:p>
          <a:p>
            <a:pPr marL="333375" marR="215900" indent="-171450">
              <a:lnSpc>
                <a:spcPct val="150000"/>
              </a:lnSpc>
              <a:spcBef>
                <a:spcPts val="1000"/>
              </a:spcBef>
              <a:buClr>
                <a:schemeClr val="lt1"/>
              </a:buClr>
              <a:buSzPts val="1050"/>
            </a:pPr>
            <a:r>
              <a:rPr lang="en-US" b="1" dirty="0">
                <a:solidFill>
                  <a:schemeClr val="lt1"/>
                </a:solidFill>
                <a:highlight>
                  <a:schemeClr val="dk1"/>
                </a:highlight>
              </a:rPr>
              <a:t>G</a:t>
            </a:r>
            <a:r>
              <a:rPr lang="en-US" b="1" dirty="0" smtClean="0">
                <a:solidFill>
                  <a:schemeClr val="lt1"/>
                </a:solidFill>
                <a:highlight>
                  <a:schemeClr val="dk1"/>
                </a:highlight>
              </a:rPr>
              <a:t>raphics</a:t>
            </a:r>
            <a:r>
              <a:rPr lang="en-US" b="1" dirty="0">
                <a:solidFill>
                  <a:schemeClr val="lt1"/>
                </a:solidFill>
                <a:highlight>
                  <a:schemeClr val="dk1"/>
                </a:highlight>
              </a:rPr>
              <a:t>: </a:t>
            </a:r>
            <a:r>
              <a:rPr lang="en-US" dirty="0">
                <a:solidFill>
                  <a:schemeClr val="lt1"/>
                </a:solidFill>
                <a:highlight>
                  <a:schemeClr val="dk1"/>
                </a:highlight>
              </a:rPr>
              <a:t>Rendering realistic images by determining visible </a:t>
            </a:r>
            <a:r>
              <a:rPr lang="en-US" dirty="0" smtClean="0">
                <a:solidFill>
                  <a:schemeClr val="lt1"/>
                </a:solidFill>
                <a:highlight>
                  <a:schemeClr val="dk1"/>
                </a:highlight>
              </a:rPr>
              <a:t>surfaces.</a:t>
            </a:r>
            <a:endParaRPr dirty="0">
              <a:solidFill>
                <a:schemeClr val="lt1"/>
              </a:solidFill>
              <a:highlight>
                <a:schemeClr val="dk1"/>
              </a:highlight>
            </a:endParaRPr>
          </a:p>
        </p:txBody>
      </p:sp>
      <p:pic>
        <p:nvPicPr>
          <p:cNvPr id="276" name="Google Shape;276;p8"/>
          <p:cNvPicPr preferRelativeResize="0"/>
          <p:nvPr/>
        </p:nvPicPr>
        <p:blipFill rotWithShape="1">
          <a:blip r:embed="rId3">
            <a:alphaModFix/>
          </a:blip>
          <a:srcRect/>
          <a:stretch/>
        </p:blipFill>
        <p:spPr>
          <a:xfrm>
            <a:off x="5158790" y="409940"/>
            <a:ext cx="3437955" cy="2033200"/>
          </a:xfrm>
          <a:prstGeom prst="rect">
            <a:avLst/>
          </a:prstGeom>
          <a:noFill/>
          <a:ln>
            <a:noFill/>
          </a:ln>
        </p:spPr>
      </p:pic>
      <p:pic>
        <p:nvPicPr>
          <p:cNvPr id="277" name="Google Shape;277;p8"/>
          <p:cNvPicPr preferRelativeResize="0"/>
          <p:nvPr/>
        </p:nvPicPr>
        <p:blipFill rotWithShape="1">
          <a:blip r:embed="rId4">
            <a:alphaModFix/>
          </a:blip>
          <a:srcRect/>
          <a:stretch/>
        </p:blipFill>
        <p:spPr>
          <a:xfrm>
            <a:off x="5158790" y="2797950"/>
            <a:ext cx="3324736" cy="1901925"/>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9"/>
          <p:cNvSpPr txBox="1">
            <a:spLocks noGrp="1"/>
          </p:cNvSpPr>
          <p:nvPr>
            <p:ph type="title" idx="2"/>
          </p:nvPr>
        </p:nvSpPr>
        <p:spPr>
          <a:xfrm>
            <a:off x="1083200" y="459500"/>
            <a:ext cx="3340200" cy="688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000"/>
              <a:buNone/>
            </a:pPr>
            <a:r>
              <a:rPr lang="en-GB" sz="1500" b="1"/>
              <a:t>Some more Applications:</a:t>
            </a:r>
            <a:endParaRPr sz="1500" b="1"/>
          </a:p>
          <a:p>
            <a:pPr marL="0" lvl="0" indent="0" algn="l" rtl="0">
              <a:lnSpc>
                <a:spcPct val="100000"/>
              </a:lnSpc>
              <a:spcBef>
                <a:spcPts val="0"/>
              </a:spcBef>
              <a:spcAft>
                <a:spcPts val="0"/>
              </a:spcAft>
              <a:buSzPts val="1000"/>
              <a:buNone/>
            </a:pPr>
            <a:endParaRPr/>
          </a:p>
        </p:txBody>
      </p:sp>
      <p:sp>
        <p:nvSpPr>
          <p:cNvPr id="283" name="Google Shape;283;p9"/>
          <p:cNvSpPr txBox="1">
            <a:spLocks noGrp="1"/>
          </p:cNvSpPr>
          <p:nvPr>
            <p:ph type="title"/>
          </p:nvPr>
        </p:nvSpPr>
        <p:spPr>
          <a:xfrm>
            <a:off x="513475" y="1596900"/>
            <a:ext cx="3965100" cy="3085200"/>
          </a:xfrm>
          <a:prstGeom prst="rect">
            <a:avLst/>
          </a:prstGeom>
          <a:noFill/>
          <a:ln>
            <a:noFill/>
          </a:ln>
        </p:spPr>
        <p:txBody>
          <a:bodyPr spcFirstLastPara="1" wrap="square" lIns="91425" tIns="91425" rIns="91425" bIns="91425" anchor="t" anchorCtr="0">
            <a:noAutofit/>
          </a:bodyPr>
          <a:lstStyle/>
          <a:p>
            <a:pPr marL="457200" marR="215900" lvl="0" indent="-295275" algn="l" rtl="0">
              <a:lnSpc>
                <a:spcPct val="160000"/>
              </a:lnSpc>
              <a:spcBef>
                <a:spcPts val="0"/>
              </a:spcBef>
              <a:spcAft>
                <a:spcPts val="0"/>
              </a:spcAft>
              <a:buClr>
                <a:schemeClr val="lt1"/>
              </a:buClr>
              <a:buSzPts val="1050"/>
              <a:buFont typeface="Arial"/>
              <a:buChar char="➔"/>
            </a:pPr>
            <a:r>
              <a:rPr lang="en-GB" sz="1050">
                <a:highlight>
                  <a:schemeClr val="dk1"/>
                </a:highlight>
                <a:latin typeface="Arial"/>
                <a:ea typeface="Arial"/>
                <a:cs typeface="Arial"/>
                <a:sym typeface="Arial"/>
              </a:rPr>
              <a:t>Other practical applications are pattern recognition, image processing, statistics, geographic information system, game theory, construction of phase diagrams, and static code analysis by abstract interpretation.</a:t>
            </a:r>
            <a:endParaRPr sz="1050">
              <a:highlight>
                <a:schemeClr val="dk1"/>
              </a:highlight>
              <a:latin typeface="Arial"/>
              <a:ea typeface="Arial"/>
              <a:cs typeface="Arial"/>
              <a:sym typeface="Arial"/>
            </a:endParaRPr>
          </a:p>
          <a:p>
            <a:pPr marL="457200" marR="215900" lvl="0" indent="-295275" algn="l" rtl="0">
              <a:lnSpc>
                <a:spcPct val="160000"/>
              </a:lnSpc>
              <a:spcBef>
                <a:spcPts val="0"/>
              </a:spcBef>
              <a:spcAft>
                <a:spcPts val="0"/>
              </a:spcAft>
              <a:buClr>
                <a:srgbClr val="3C484E"/>
              </a:buClr>
              <a:buSzPts val="1050"/>
              <a:buFont typeface="Arial"/>
              <a:buChar char="➔"/>
            </a:pPr>
            <a:endParaRPr sz="1050">
              <a:highlight>
                <a:schemeClr val="dk1"/>
              </a:highlight>
              <a:latin typeface="Arial"/>
              <a:ea typeface="Arial"/>
              <a:cs typeface="Arial"/>
              <a:sym typeface="Arial"/>
            </a:endParaRPr>
          </a:p>
          <a:p>
            <a:pPr marL="457200" marR="215900" lvl="0" indent="-295275" algn="l" rtl="0">
              <a:lnSpc>
                <a:spcPct val="160000"/>
              </a:lnSpc>
              <a:spcBef>
                <a:spcPts val="0"/>
              </a:spcBef>
              <a:spcAft>
                <a:spcPts val="0"/>
              </a:spcAft>
              <a:buClr>
                <a:schemeClr val="lt1"/>
              </a:buClr>
              <a:buSzPts val="1050"/>
              <a:buFont typeface="Arial"/>
              <a:buChar char="➔"/>
            </a:pPr>
            <a:r>
              <a:rPr lang="en-GB" sz="1050">
                <a:highlight>
                  <a:schemeClr val="dk1"/>
                </a:highlight>
                <a:latin typeface="Arial"/>
                <a:ea typeface="Arial"/>
                <a:cs typeface="Arial"/>
                <a:sym typeface="Arial"/>
              </a:rPr>
              <a:t>It also serves as a tool, a building block for a of other computational-geometric algorithms such as the rotating calipers method for computing the width and diameter of a point set.</a:t>
            </a:r>
            <a:endParaRPr sz="1050">
              <a:highlight>
                <a:schemeClr val="dk1"/>
              </a:highlight>
              <a:latin typeface="Arial"/>
              <a:ea typeface="Arial"/>
              <a:cs typeface="Arial"/>
              <a:sym typeface="Arial"/>
            </a:endParaRPr>
          </a:p>
          <a:p>
            <a:pPr marL="0" marR="215900" lvl="0" indent="0" algn="l" rtl="0">
              <a:lnSpc>
                <a:spcPct val="160000"/>
              </a:lnSpc>
              <a:spcBef>
                <a:spcPts val="2100"/>
              </a:spcBef>
              <a:spcAft>
                <a:spcPts val="0"/>
              </a:spcAft>
              <a:buSzPts val="1800"/>
              <a:buNone/>
            </a:pPr>
            <a:endParaRPr sz="1050">
              <a:highlight>
                <a:schemeClr val="dk1"/>
              </a:highlight>
              <a:latin typeface="Arial"/>
              <a:ea typeface="Arial"/>
              <a:cs typeface="Arial"/>
              <a:sym typeface="Arial"/>
            </a:endParaRPr>
          </a:p>
          <a:p>
            <a:pPr marL="0" lvl="0" indent="0" algn="l" rtl="0">
              <a:lnSpc>
                <a:spcPct val="115000"/>
              </a:lnSpc>
              <a:spcBef>
                <a:spcPts val="2100"/>
              </a:spcBef>
              <a:spcAft>
                <a:spcPts val="1600"/>
              </a:spcAft>
              <a:buSzPts val="1800"/>
              <a:buNone/>
            </a:pPr>
            <a:endParaRPr>
              <a:highlight>
                <a:schemeClr val="dk1"/>
              </a:highlight>
            </a:endParaRPr>
          </a:p>
        </p:txBody>
      </p:sp>
      <p:pic>
        <p:nvPicPr>
          <p:cNvPr id="284" name="Google Shape;284;p9"/>
          <p:cNvPicPr preferRelativeResize="0"/>
          <p:nvPr/>
        </p:nvPicPr>
        <p:blipFill rotWithShape="1">
          <a:blip r:embed="rId3">
            <a:alphaModFix/>
          </a:blip>
          <a:srcRect/>
          <a:stretch/>
        </p:blipFill>
        <p:spPr>
          <a:xfrm>
            <a:off x="4931000" y="919163"/>
            <a:ext cx="3819525" cy="3305175"/>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10"/>
          <p:cNvSpPr txBox="1">
            <a:spLocks noGrp="1"/>
          </p:cNvSpPr>
          <p:nvPr>
            <p:ph type="title"/>
          </p:nvPr>
        </p:nvSpPr>
        <p:spPr>
          <a:xfrm>
            <a:off x="1406225" y="683325"/>
            <a:ext cx="5609700" cy="59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2400"/>
              <a:buNone/>
            </a:pPr>
            <a:r>
              <a:rPr lang="en-GB" sz="2300" b="1">
                <a:solidFill>
                  <a:srgbClr val="F8F8F8"/>
                </a:solidFill>
                <a:highlight>
                  <a:schemeClr val="dk1"/>
                </a:highlight>
                <a:latin typeface="Roboto"/>
                <a:ea typeface="Roboto"/>
                <a:cs typeface="Roboto"/>
                <a:sym typeface="Roboto"/>
              </a:rPr>
              <a:t>Algorithm I - Jarvis March (2D) </a:t>
            </a:r>
            <a:endParaRPr sz="3500" b="1">
              <a:highlight>
                <a:schemeClr val="dk1"/>
              </a:highlight>
            </a:endParaRPr>
          </a:p>
        </p:txBody>
      </p:sp>
      <p:sp>
        <p:nvSpPr>
          <p:cNvPr id="290" name="Google Shape;290;p10"/>
          <p:cNvSpPr txBox="1">
            <a:spLocks noGrp="1"/>
          </p:cNvSpPr>
          <p:nvPr>
            <p:ph type="body" idx="1"/>
          </p:nvPr>
        </p:nvSpPr>
        <p:spPr>
          <a:xfrm>
            <a:off x="968700" y="1636625"/>
            <a:ext cx="5464800" cy="34416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SzPts val="1300"/>
              <a:buNone/>
            </a:pPr>
            <a:r>
              <a:rPr lang="en-GB" sz="1200">
                <a:solidFill>
                  <a:srgbClr val="F8F8F8"/>
                </a:solidFill>
                <a:highlight>
                  <a:schemeClr val="dk1"/>
                </a:highlight>
                <a:latin typeface="Roboto"/>
                <a:ea typeface="Roboto"/>
                <a:cs typeface="Roboto"/>
                <a:sym typeface="Roboto"/>
              </a:rPr>
              <a:t>Also known as the Gift Wrapping Algorithm.</a:t>
            </a:r>
            <a:endParaRPr sz="1200">
              <a:solidFill>
                <a:srgbClr val="F8F8F8"/>
              </a:solidFill>
              <a:highlight>
                <a:schemeClr val="dk1"/>
              </a:highlight>
              <a:latin typeface="Roboto"/>
              <a:ea typeface="Roboto"/>
              <a:cs typeface="Roboto"/>
              <a:sym typeface="Roboto"/>
            </a:endParaRPr>
          </a:p>
          <a:p>
            <a:pPr marL="457200" lvl="0" indent="0" algn="l" rtl="0">
              <a:lnSpc>
                <a:spcPct val="115000"/>
              </a:lnSpc>
              <a:spcBef>
                <a:spcPts val="0"/>
              </a:spcBef>
              <a:spcAft>
                <a:spcPts val="0"/>
              </a:spcAft>
              <a:buSzPts val="1300"/>
              <a:buNone/>
            </a:pPr>
            <a:r>
              <a:rPr lang="en-GB" sz="1200">
                <a:solidFill>
                  <a:srgbClr val="F8F8F8"/>
                </a:solidFill>
                <a:highlight>
                  <a:schemeClr val="dk1"/>
                </a:highlight>
                <a:latin typeface="Roboto"/>
                <a:ea typeface="Roboto"/>
                <a:cs typeface="Roboto"/>
                <a:sym typeface="Roboto"/>
              </a:rPr>
              <a:t>One of the first modern algorithms for finding Convex Hulls, published in 1973.</a:t>
            </a:r>
            <a:endParaRPr sz="1200">
              <a:solidFill>
                <a:srgbClr val="F8F8F8"/>
              </a:solidFill>
              <a:highlight>
                <a:schemeClr val="dk1"/>
              </a:highlight>
              <a:latin typeface="Roboto"/>
              <a:ea typeface="Roboto"/>
              <a:cs typeface="Roboto"/>
              <a:sym typeface="Roboto"/>
            </a:endParaRPr>
          </a:p>
          <a:p>
            <a:pPr marL="457200" lvl="0" indent="0" algn="l" rtl="0">
              <a:lnSpc>
                <a:spcPct val="115000"/>
              </a:lnSpc>
              <a:spcBef>
                <a:spcPts val="0"/>
              </a:spcBef>
              <a:spcAft>
                <a:spcPts val="0"/>
              </a:spcAft>
              <a:buSzPts val="1300"/>
              <a:buNone/>
            </a:pPr>
            <a:r>
              <a:rPr lang="en-GB" sz="1200">
                <a:solidFill>
                  <a:srgbClr val="F8F8F8"/>
                </a:solidFill>
                <a:highlight>
                  <a:schemeClr val="dk1"/>
                </a:highlight>
                <a:latin typeface="Roboto"/>
                <a:ea typeface="Roboto"/>
                <a:cs typeface="Roboto"/>
                <a:sym typeface="Roboto"/>
              </a:rPr>
              <a:t> Designed by R. (Ray) A. Jarvis - Australian National University. Algorithm Outline: </a:t>
            </a:r>
            <a:endParaRPr sz="1200">
              <a:solidFill>
                <a:srgbClr val="F8F8F8"/>
              </a:solidFill>
              <a:highlight>
                <a:schemeClr val="dk1"/>
              </a:highlight>
              <a:latin typeface="Roboto"/>
              <a:ea typeface="Roboto"/>
              <a:cs typeface="Roboto"/>
              <a:sym typeface="Roboto"/>
            </a:endParaRPr>
          </a:p>
          <a:p>
            <a:pPr marL="457200" lvl="0" indent="-304800" algn="l" rtl="0">
              <a:lnSpc>
                <a:spcPct val="115000"/>
              </a:lnSpc>
              <a:spcBef>
                <a:spcPts val="0"/>
              </a:spcBef>
              <a:spcAft>
                <a:spcPts val="0"/>
              </a:spcAft>
              <a:buClr>
                <a:srgbClr val="F8F8F8"/>
              </a:buClr>
              <a:buSzPts val="1200"/>
              <a:buFont typeface="Roboto"/>
              <a:buChar char="❏"/>
            </a:pPr>
            <a:r>
              <a:rPr lang="en-GB" sz="1200">
                <a:solidFill>
                  <a:srgbClr val="F8F8F8"/>
                </a:solidFill>
                <a:highlight>
                  <a:schemeClr val="dk1"/>
                </a:highlight>
                <a:latin typeface="Roboto"/>
                <a:ea typeface="Roboto"/>
                <a:cs typeface="Roboto"/>
                <a:sym typeface="Roboto"/>
              </a:rPr>
              <a:t> Take as input a set of points S, and begin with an empty ordered hull set H = ∅. </a:t>
            </a:r>
            <a:endParaRPr sz="1200">
              <a:solidFill>
                <a:srgbClr val="F8F8F8"/>
              </a:solidFill>
              <a:highlight>
                <a:schemeClr val="dk1"/>
              </a:highlight>
              <a:latin typeface="Roboto"/>
              <a:ea typeface="Roboto"/>
              <a:cs typeface="Roboto"/>
              <a:sym typeface="Roboto"/>
            </a:endParaRPr>
          </a:p>
          <a:p>
            <a:pPr marL="457200" lvl="0" indent="-304800" algn="l" rtl="0">
              <a:lnSpc>
                <a:spcPct val="115000"/>
              </a:lnSpc>
              <a:spcBef>
                <a:spcPts val="0"/>
              </a:spcBef>
              <a:spcAft>
                <a:spcPts val="0"/>
              </a:spcAft>
              <a:buClr>
                <a:srgbClr val="F8F8F8"/>
              </a:buClr>
              <a:buSzPts val="1200"/>
              <a:buFont typeface="Roboto"/>
              <a:buChar char="❏"/>
            </a:pPr>
            <a:r>
              <a:rPr lang="en-GB" sz="1200">
                <a:solidFill>
                  <a:srgbClr val="F8F8F8"/>
                </a:solidFill>
                <a:highlight>
                  <a:schemeClr val="dk1"/>
                </a:highlight>
                <a:latin typeface="Roboto"/>
                <a:ea typeface="Roboto"/>
                <a:cs typeface="Roboto"/>
                <a:sym typeface="Roboto"/>
              </a:rPr>
              <a:t> Take the leftmost point in S and put it in the set H. </a:t>
            </a:r>
            <a:endParaRPr sz="1200">
              <a:solidFill>
                <a:srgbClr val="F8F8F8"/>
              </a:solidFill>
              <a:highlight>
                <a:schemeClr val="dk1"/>
              </a:highlight>
              <a:latin typeface="Roboto"/>
              <a:ea typeface="Roboto"/>
              <a:cs typeface="Roboto"/>
              <a:sym typeface="Roboto"/>
            </a:endParaRPr>
          </a:p>
          <a:p>
            <a:pPr marL="457200" lvl="0" indent="-304800" algn="l" rtl="0">
              <a:lnSpc>
                <a:spcPct val="115000"/>
              </a:lnSpc>
              <a:spcBef>
                <a:spcPts val="0"/>
              </a:spcBef>
              <a:spcAft>
                <a:spcPts val="0"/>
              </a:spcAft>
              <a:buClr>
                <a:srgbClr val="F8F8F8"/>
              </a:buClr>
              <a:buSzPts val="1200"/>
              <a:buFont typeface="Roboto"/>
              <a:buChar char="❏"/>
            </a:pPr>
            <a:r>
              <a:rPr lang="en-GB" sz="1200">
                <a:solidFill>
                  <a:srgbClr val="F8F8F8"/>
                </a:solidFill>
                <a:highlight>
                  <a:schemeClr val="dk1"/>
                </a:highlight>
                <a:latin typeface="Roboto"/>
                <a:ea typeface="Roboto"/>
                <a:cs typeface="Roboto"/>
                <a:sym typeface="Roboto"/>
              </a:rPr>
              <a:t>Pick a second point in S and draw a line between the two points. </a:t>
            </a:r>
            <a:endParaRPr sz="1200">
              <a:solidFill>
                <a:srgbClr val="F8F8F8"/>
              </a:solidFill>
              <a:highlight>
                <a:schemeClr val="dk1"/>
              </a:highlight>
              <a:latin typeface="Roboto"/>
              <a:ea typeface="Roboto"/>
              <a:cs typeface="Roboto"/>
              <a:sym typeface="Roboto"/>
            </a:endParaRPr>
          </a:p>
          <a:p>
            <a:pPr marL="457200" lvl="0" indent="-304800" algn="l" rtl="0">
              <a:lnSpc>
                <a:spcPct val="115000"/>
              </a:lnSpc>
              <a:spcBef>
                <a:spcPts val="0"/>
              </a:spcBef>
              <a:spcAft>
                <a:spcPts val="0"/>
              </a:spcAft>
              <a:buClr>
                <a:srgbClr val="F8F8F8"/>
              </a:buClr>
              <a:buSzPts val="1200"/>
              <a:buFont typeface="Roboto"/>
              <a:buChar char="❏"/>
            </a:pPr>
            <a:r>
              <a:rPr lang="en-GB" sz="1200">
                <a:solidFill>
                  <a:srgbClr val="F8F8F8"/>
                </a:solidFill>
                <a:highlight>
                  <a:schemeClr val="dk1"/>
                </a:highlight>
                <a:latin typeface="Roboto"/>
                <a:ea typeface="Roboto"/>
                <a:cs typeface="Roboto"/>
                <a:sym typeface="Roboto"/>
              </a:rPr>
              <a:t> Iterate through the remaining points in S until you find the leftmost line. All points in the set S are to the right of the line. Put the point in the set H. </a:t>
            </a:r>
            <a:endParaRPr sz="1200">
              <a:solidFill>
                <a:srgbClr val="F8F8F8"/>
              </a:solidFill>
              <a:highlight>
                <a:schemeClr val="dk1"/>
              </a:highlight>
              <a:latin typeface="Roboto"/>
              <a:ea typeface="Roboto"/>
              <a:cs typeface="Roboto"/>
              <a:sym typeface="Roboto"/>
            </a:endParaRPr>
          </a:p>
          <a:p>
            <a:pPr marL="457200" lvl="0" indent="-304800" algn="l" rtl="0">
              <a:lnSpc>
                <a:spcPct val="115000"/>
              </a:lnSpc>
              <a:spcBef>
                <a:spcPts val="0"/>
              </a:spcBef>
              <a:spcAft>
                <a:spcPts val="0"/>
              </a:spcAft>
              <a:buClr>
                <a:srgbClr val="F8F8F8"/>
              </a:buClr>
              <a:buSzPts val="1200"/>
              <a:buFont typeface="Roboto"/>
              <a:buChar char="❏"/>
            </a:pPr>
            <a:r>
              <a:rPr lang="en-GB" sz="1200">
                <a:solidFill>
                  <a:srgbClr val="F8F8F8"/>
                </a:solidFill>
                <a:highlight>
                  <a:schemeClr val="dk1"/>
                </a:highlight>
                <a:latin typeface="Roboto"/>
                <a:ea typeface="Roboto"/>
                <a:cs typeface="Roboto"/>
                <a:sym typeface="Roboto"/>
              </a:rPr>
              <a:t>Repeat the last two steps until you reach the starting hull point. </a:t>
            </a:r>
            <a:endParaRPr>
              <a:highlight>
                <a:schemeClr val="dk1"/>
              </a:highlight>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TotalTime>
  <Words>2364</Words>
  <Application>Microsoft Office PowerPoint</Application>
  <PresentationFormat>On-screen Show (16:9)</PresentationFormat>
  <Paragraphs>196</Paragraphs>
  <Slides>29</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Lato</vt:lpstr>
      <vt:lpstr>Arial</vt:lpstr>
      <vt:lpstr>Montserrat</vt:lpstr>
      <vt:lpstr>Roboto</vt:lpstr>
      <vt:lpstr>Wingdings</vt:lpstr>
      <vt:lpstr>Courier New</vt:lpstr>
      <vt:lpstr>Georgia</vt:lpstr>
      <vt:lpstr>Focus</vt:lpstr>
      <vt:lpstr>Robot Motion Planning Using Convex Hull</vt:lpstr>
      <vt:lpstr>TOC  What is a Convex Hull? Understanding the problem (Robot Path Planning) Use of Convex Hull in Collision Detection Algorithm I - Jarvis March (2D)  Algorithm II - Graham Scan Output from our code Applications Of Jarvis March and Graham’s Scan Algorithms Time And Space Complexities Of Jarvis March FIRST APPROACH: Parallel Computation To Enhance The Performance SECOND APPROACH: Parallel Computation To Enhance The Performance Analysis Of Execution time using different Languages Analysis Of Execution time of different algorithms </vt:lpstr>
      <vt:lpstr>What is a Convex Hull?</vt:lpstr>
      <vt:lpstr>Understanding the problem Robot Path Planning</vt:lpstr>
      <vt:lpstr>Use of Convex Hull in Collision Detection</vt:lpstr>
      <vt:lpstr>Multiple algorithms to construct Convex Hull</vt:lpstr>
      <vt:lpstr>Applications Of Jarvis March and Graham’s Scan Algorithms:</vt:lpstr>
      <vt:lpstr>Some more Applications: </vt:lpstr>
      <vt:lpstr>Algorithm I - Jarvis March (2D) </vt:lpstr>
      <vt:lpstr>Jarvis march Pseudocode:</vt:lpstr>
      <vt:lpstr>Algorithm II - Graham Scan</vt:lpstr>
      <vt:lpstr>Introducing: Lorem ipsum</vt:lpstr>
      <vt:lpstr>Output from our code: (Jarvis March)</vt:lpstr>
      <vt:lpstr>Output from our code: (Graham’s Scan) </vt:lpstr>
      <vt:lpstr>Time And Space Complexities Of Jarvis March</vt:lpstr>
      <vt:lpstr>Time And Space Complexities Of Graham’s Scan</vt:lpstr>
      <vt:lpstr>Discussion About Performance Of Algorithms</vt:lpstr>
      <vt:lpstr>FIRST APPROACH: Parallel Computation To Enhance The Performance</vt:lpstr>
      <vt:lpstr>SECOND APPROACH:Filtering To Enhance The Performance </vt:lpstr>
      <vt:lpstr>Analysis Of Execution time using different Languages:</vt:lpstr>
      <vt:lpstr>Analysis Of Execution time: </vt:lpstr>
      <vt:lpstr>CONVEX HULL IMPLEMENTATION ON PYTHON:</vt:lpstr>
      <vt:lpstr>PowerPoint Presentation</vt:lpstr>
      <vt:lpstr>PowerPoint Presentation</vt:lpstr>
      <vt:lpstr>CONVEX HULL IMPLEMENTATION ON C#</vt:lpstr>
      <vt:lpstr>PowerPoint Presentation</vt:lpstr>
      <vt:lpstr>PowerPoint Presentation</vt:lpstr>
      <vt:lpstr>PowerPoint Presentation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Robot Motion Planning Using Convex Hull</dc:title>
  <cp:lastModifiedBy>Microsoft account</cp:lastModifiedBy>
  <cp:revision>5</cp:revision>
  <dcterms:modified xsi:type="dcterms:W3CDTF">2023-11-29T19:02:34Z</dcterms:modified>
</cp:coreProperties>
</file>